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sldIdLst>
    <p:sldId id="256" r:id="rId2"/>
    <p:sldId id="308" r:id="rId3"/>
    <p:sldId id="309" r:id="rId4"/>
    <p:sldId id="311" r:id="rId5"/>
    <p:sldId id="312" r:id="rId6"/>
    <p:sldId id="315" r:id="rId7"/>
    <p:sldId id="349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43" r:id="rId36"/>
    <p:sldId id="344" r:id="rId37"/>
    <p:sldId id="345" r:id="rId38"/>
    <p:sldId id="346" r:id="rId39"/>
    <p:sldId id="347" r:id="rId40"/>
    <p:sldId id="348" r:id="rId41"/>
    <p:sldId id="350" r:id="rId42"/>
  </p:sldIdLst>
  <p:sldSz cx="9753600" cy="7315200"/>
  <p:notesSz cx="9753600" cy="73152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Default Section" id="{62F91DB0-89AF-42E4-889D-CE3DE5C12B60}">
          <p14:sldIdLst>
            <p14:sldId id="256"/>
            <p14:sldId id="308"/>
            <p14:sldId id="309"/>
            <p14:sldId id="311"/>
            <p14:sldId id="312"/>
            <p14:sldId id="315"/>
            <p14:sldId id="349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69" d="100"/>
          <a:sy n="69" d="100"/>
        </p:scale>
        <p:origin x="1757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14275" y="78993"/>
            <a:ext cx="3753485" cy="657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6226" y="1024635"/>
            <a:ext cx="6601147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3961" y="2119884"/>
            <a:ext cx="4876165" cy="2202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BC97F.1DA0F940" TargetMode="Externa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cid:image001.png@01DBC980.18FD937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cid:image001.png@01DBC97F.744685D0" TargetMode="Externa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BC986.2430A510" TargetMode="Externa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9.pn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clienthost03.quicksoftware.co.za:8443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524"/>
            <a:ext cx="9753599" cy="168101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503085" y="37"/>
            <a:ext cx="3250515" cy="1681506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36030" y="-4036029"/>
            <a:ext cx="1681542" cy="97536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60347" y="1051"/>
            <a:ext cx="3442737" cy="1680492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9771" y="376704"/>
            <a:ext cx="5673040" cy="95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84175" algn="l" rtl="0">
              <a:lnSpc>
                <a:spcPct val="90000"/>
              </a:lnSpc>
              <a:spcBef>
                <a:spcPct val="0"/>
              </a:spcBef>
            </a:pPr>
            <a:r>
              <a:rPr lang="en-US" sz="3100" b="1" kern="1200" dirty="0">
                <a:solidFill>
                  <a:srgbClr val="FFFFFF"/>
                </a:solidFill>
                <a:latin typeface="+mj-lt"/>
                <a:cs typeface="+mj-cs"/>
              </a:rPr>
              <a:t>Central University of Technology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57205" y="413038"/>
            <a:ext cx="2633471" cy="885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ts val="1000"/>
              </a:spcBef>
            </a:pPr>
            <a:r>
              <a:rPr lang="en-US" sz="19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WebApp, Invoicing, Accommodation and Car Vouchers</a:t>
            </a:r>
          </a:p>
        </p:txBody>
      </p:sp>
      <p:pic>
        <p:nvPicPr>
          <p:cNvPr id="9" name="Picture 8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070E1108-1E1F-D293-0029-5B85674A22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98" y="3227466"/>
            <a:ext cx="4104870" cy="2462922"/>
          </a:xfrm>
          <a:prstGeom prst="rect">
            <a:avLst/>
          </a:prstGeom>
        </p:spPr>
      </p:pic>
      <p:pic>
        <p:nvPicPr>
          <p:cNvPr id="1026" name="Picture 2" descr="CUT | Corporate Identity - using CUT 's logo and colours">
            <a:extLst>
              <a:ext uri="{FF2B5EF4-FFF2-40B4-BE49-F238E27FC236}">
                <a16:creationId xmlns:a16="http://schemas.microsoft.com/office/drawing/2014/main" id="{ABA38BBF-4906-1BC2-30BF-076A2E739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132" y="3050879"/>
            <a:ext cx="4104869" cy="289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D8E098-E328-0AC7-C6CB-5E0670CF8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C53CA1-F1E4-1F48-7AFA-D269EC662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0FBB51-35DB-5AAA-8BFD-C08ABA547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C69A0D-9EB9-DE42-36F0-6CBD02FCA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50970C-F028-48C7-1875-335833957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D48ADB-18A5-6CA3-2AA5-3CEF2AEB4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1A6978-BBAA-1ED0-DB12-1E3650956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335749-9587-C2EB-C7C9-AEA88B643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CDBA10E6-6C19-10B3-E999-CD610538CA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C7503B69-62E7-D7A7-07BE-9AF5429A7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2049" name="Picture 7">
            <a:extLst>
              <a:ext uri="{FF2B5EF4-FFF2-40B4-BE49-F238E27FC236}">
                <a16:creationId xmlns:a16="http://schemas.microsoft.com/office/drawing/2014/main" id="{73545F90-16E0-C955-1255-153E16C26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37" y="1219200"/>
            <a:ext cx="7780963" cy="318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782449-3F91-F84C-BEB1-ED31437EA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87733" y="4752736"/>
            <a:ext cx="9222133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1765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176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ZA" altLang="en-US" sz="16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he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“Key”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is the only</a:t>
            </a:r>
            <a:r>
              <a:rPr lang="en-ZA" altLang="en-US" sz="16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compulsory field for now.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15176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Key - Input the initials of your name and surname.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15176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Once you’ve specified the key, please press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“tab”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on your keyboard to go to the next 	             field and enter your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“Name”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15176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Once all blue fields are completed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“Save”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15176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Your consultant details should now appear in the register.</a:t>
            </a:r>
          </a:p>
          <a:p>
            <a:pPr marL="0" marR="0" lvl="0" indent="15176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15176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***Reminder: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only done 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once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!!</a:t>
            </a:r>
            <a:r>
              <a:rPr kumimoji="0" lang="en-ZA" alt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***</a:t>
            </a:r>
            <a:endParaRPr kumimoji="0" lang="en-ZA" altLang="en-US" sz="2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  <a:p>
            <a:pPr marL="0" marR="0" lvl="0" indent="15176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6E718C-5760-287B-0B4C-1FB137BD4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636" y="379469"/>
            <a:ext cx="793336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000" b="0" i="1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 Rounded MT Bold" panose="020F0704030504030204" pitchFamily="34" charset="0"/>
              </a:rPr>
              <a:t>**Please note - All blue fields in QT are compulsory fields. You will not be able to save the record if any of these fields are left blank. **</a:t>
            </a:r>
            <a:endParaRPr kumimoji="0" lang="en-ZA" altLang="en-US" sz="2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535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3BEAF3-039C-4776-1D44-3E8343EE4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7F12E8B-3132-EC10-6104-2E0F3A13F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38D188-2A62-984C-44E5-F3826E53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903069-CC9D-C386-ADFA-D1ADDAB3D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52EB30-9B40-9207-0EF3-A458521EC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0342848-018C-D51E-95C7-5214E2206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12D0D8-41D8-F599-1AB1-760E29F0C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AEA3DA-6F12-2C91-E0BE-61F842E14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364A5F2E-33CE-B5D3-D69B-AA0728A69C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FB0E88CE-8382-00C3-C62B-148FAED58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82C423-8889-7173-B6B8-AF18DACD1C30}"/>
              </a:ext>
            </a:extLst>
          </p:cNvPr>
          <p:cNvSpPr txBox="1"/>
          <p:nvPr/>
        </p:nvSpPr>
        <p:spPr>
          <a:xfrm>
            <a:off x="503608" y="266251"/>
            <a:ext cx="90975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NB - Always ensure that your name reflects when setting up clients, suppliers or capturing documents.</a:t>
            </a:r>
            <a:endParaRPr lang="en-ZA" sz="16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ADC047-CB0E-1E4E-4128-4D409EF74F18}"/>
              </a:ext>
            </a:extLst>
          </p:cNvPr>
          <p:cNvSpPr txBox="1"/>
          <p:nvPr/>
        </p:nvSpPr>
        <p:spPr>
          <a:xfrm>
            <a:off x="-533400" y="6486141"/>
            <a:ext cx="7684192" cy="394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1600" dirty="0"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1800" b="1" dirty="0"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***Reminder: </a:t>
            </a:r>
            <a:r>
              <a:rPr lang="en-US" sz="1800" b="1" dirty="0"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setups are done in the “Back Office”!!</a:t>
            </a:r>
            <a:r>
              <a:rPr lang="en-ZA" sz="1800" b="1" dirty="0">
                <a:solidFill>
                  <a:srgbClr val="FFFF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endParaRPr lang="en-ZA" sz="1400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D2FCC2-DD4B-AB35-9A3C-2CF77EE48D9A}"/>
              </a:ext>
            </a:extLst>
          </p:cNvPr>
          <p:cNvSpPr txBox="1"/>
          <p:nvPr/>
        </p:nvSpPr>
        <p:spPr>
          <a:xfrm>
            <a:off x="483539" y="607433"/>
            <a:ext cx="9161786" cy="5866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2000" b="1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Creating New Clients and Principals:</a:t>
            </a:r>
            <a:endParaRPr lang="en-ZA" sz="1600" kern="100" dirty="0">
              <a:solidFill>
                <a:schemeClr val="bg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All Setups are done in the </a:t>
            </a:r>
            <a:r>
              <a:rPr lang="en-ZA" sz="1600" kern="100" dirty="0">
                <a:solidFill>
                  <a:srgbClr val="FF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“Back Office”</a:t>
            </a: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You will only need to create the following types of records:            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sz="1600" i="1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New Debtor/Corporate Client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Has an account with the agency and they owe you money for services provided (Use D prefix).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For example: Municipalities, Department of Education, Coca Cola and </a:t>
            </a:r>
            <a:r>
              <a:rPr lang="en-ZA" sz="1600" kern="100" dirty="0" err="1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Laerskool</a:t>
            </a: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Monument.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             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sz="1600" i="1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New Leisure Client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Walk in client (Use L prefix).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For example: Mr K Wilkens, Mrs S Jones, Ms T </a:t>
            </a:r>
            <a:r>
              <a:rPr lang="en-ZA" sz="1600" kern="100" dirty="0" err="1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Ndluvo</a:t>
            </a: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and Dr M Mbatha.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ZA" sz="1600" i="1" kern="100" dirty="0">
              <a:solidFill>
                <a:schemeClr val="bg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A" sz="1600" i="1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Land Principal/Supplier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Any Hotel, B&amp;B, Guesthouse, Car Hire etc.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ZA" sz="1600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For example: Hilton Hotel, City Lodge Hotel, AVIS care hire, Keri’s B&amp;B and Tertia’s Guest </a:t>
            </a:r>
            <a:r>
              <a:rPr lang="en-ZA" sz="1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House.</a:t>
            </a:r>
          </a:p>
        </p:txBody>
      </p:sp>
    </p:spTree>
    <p:extLst>
      <p:ext uri="{BB962C8B-B14F-4D97-AF65-F5344CB8AC3E}">
        <p14:creationId xmlns:p14="http://schemas.microsoft.com/office/powerpoint/2010/main" val="1435068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4D0CBD-D45B-4669-8CEE-F6E15E0D5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3AE6C4-3F56-7DB7-8799-8CDCE8864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0D24EF-7483-CCE0-6CF8-E97CB450E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4EB0A4-2C91-8768-8AEC-DC05F3029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CC71CD-7439-93F9-9F5B-FF5B7CD70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AF8D884-6F59-F333-1DEA-2C5625F5A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B3370A-0CDF-276F-9E17-833E6FEAD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A7759F-8AEA-154B-3BAA-0D285F10B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458C7084-AFE3-1BFD-A6F0-2F34D1E02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C07F4B99-64A3-87E6-6957-61A5055CC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3075" name="Picture 10">
            <a:extLst>
              <a:ext uri="{FF2B5EF4-FFF2-40B4-BE49-F238E27FC236}">
                <a16:creationId xmlns:a16="http://schemas.microsoft.com/office/drawing/2014/main" id="{770EB884-E867-947D-B79B-B775133F5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49721"/>
            <a:ext cx="7817235" cy="161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11">
            <a:extLst>
              <a:ext uri="{FF2B5EF4-FFF2-40B4-BE49-F238E27FC236}">
                <a16:creationId xmlns:a16="http://schemas.microsoft.com/office/drawing/2014/main" id="{90CBB805-0FAA-1C0B-E978-44720FC4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64" y="4425602"/>
            <a:ext cx="5246340" cy="118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2931AE07-EC31-A29F-6DA2-E7A993FDC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764" y="428313"/>
            <a:ext cx="583364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ZA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How to set up new corporate/debtor clients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ZA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To create new Corporate/Debtor clients,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“Corporate Clients”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BAF7B1-C202-4F21-8421-15811620E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378" y="3764298"/>
            <a:ext cx="18453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Then,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“New”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39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2D03A0-1E07-F62B-8C95-DCCC57934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A5A220-E971-FD81-7B6D-7D6638BD5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EFE7CA-18F3-85B2-4C66-1D66D7701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FFAB37-CB48-E5D9-18CF-F66ADECD2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1919F4-454F-6C09-64F7-698FDA6E8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3E37DBB-4B7D-BCE1-6230-C4FC6C7A4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208703-9CD6-2B26-EC18-7D81A298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9C4016-90D7-F529-3063-3A6D7D503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EE52091F-2716-AB97-36D3-DF62D04AB6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3842E8BD-7A62-0235-14CB-9501787DA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3073" name="Picture 12">
            <a:extLst>
              <a:ext uri="{FF2B5EF4-FFF2-40B4-BE49-F238E27FC236}">
                <a16:creationId xmlns:a16="http://schemas.microsoft.com/office/drawing/2014/main" id="{1BAFEA73-1F39-1432-684D-9551DB1EC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59" y="993688"/>
            <a:ext cx="6763176" cy="350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F3685B84-B8AF-8C85-89C7-1790C9A66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11" y="4562507"/>
            <a:ext cx="859197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Account Prefix		- 	Remember, the prefix for Corporate/Debtor clients is </a:t>
            </a:r>
            <a:r>
              <a:rPr kumimoji="0" lang="en-ZA" alt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Account Code		-	This needs to be unique. Start with 001 and continue 					numerically.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Name			-	This is the business name.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Consultant			-	You need to select your name is from the dropdown 					menu. 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Vat Reg No		-	Activate the switch for “No Vat No.”, unless the VAT No. 				is specified.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Once the above steps are completed,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“Save”.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F2AB16-B6C9-5F34-E8D9-4FEFAF87A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06" y="528807"/>
            <a:ext cx="735169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As mentioned previously, all blue fields are compulsory and need to be completed.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4617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40F0F0-F711-18B5-FB48-21947DB60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F91494-D35A-DB8F-0115-9B2DAE452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0BDD23-156E-80D3-8E45-F7DFD7D49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1CC45-2574-C9C2-5B76-7D2F39810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5FEC38-E1C0-EFAE-C4BF-3DCF05514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49A0B94-EE30-89F5-DEC0-54895DD42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B6D1E6-FB8C-1386-6149-9E8D63BF7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8A2E61-40C6-4EA9-ED17-E09B2C6C1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28B5A8DB-42B8-60F7-640B-3581AFAEFF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A7172F77-B337-D357-0054-A63D954E2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29E4C5FC-E3A3-E30A-84C0-B9FE74350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78" y="1842746"/>
            <a:ext cx="8837449" cy="174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CE74A3E7-D79F-4CB7-6C79-BDABAA333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454" y="562058"/>
            <a:ext cx="8473795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How to set up yourself as a </a:t>
            </a:r>
            <a:r>
              <a:rPr lang="en-US" altLang="en-US" sz="2000" b="1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leisure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The setup is very similar to the corporate/debtor set up which needs to be done in the back office. 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75E41F-C2DD-07A1-C1A1-D2667943C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184529"/>
            <a:ext cx="8025222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Once you have selected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“Leisure Clients”,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ask yourself the following questions and fill this information under the ‘General’ and ‘Contact Details’ tabs: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Who am I? 			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Fill in your name.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What is my contact number? 		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Fill in </a:t>
            </a:r>
            <a:r>
              <a:rPr kumimoji="0" lang="en-ZA" altLang="en-US" sz="16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your cell number.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Where do I stay? 			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Fill in your address details that need to appear on 				the tax invoice.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9F3D6-FBF4-293D-6F32-8493A83A3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84693D-34E3-FD02-DFCB-F0164DD05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86FCA-4FD6-C9DE-4E4F-C869CBBC4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DFB574-B349-1213-7700-444F2A279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69CF4C-95D3-53E6-DC8D-E0DB6F342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E5BDC3F-B18D-558B-B1D6-80056C58A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D9FD14-FFDA-EA18-3E94-4FF63FE9D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52CCBA-92B8-E49D-6139-E5540C533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5CB2C2AF-91C4-6F09-B6C4-949230DF6F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93" y="78139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2AE7E4B7-8C6F-66A8-120D-0616F267B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5122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AF652E9-E4CD-7FA4-B773-10F9FA348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05" y="199960"/>
            <a:ext cx="5631032" cy="331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E3DCC58-1B78-622F-D7B7-5CAAFAABC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45" y="3863822"/>
            <a:ext cx="6857139" cy="316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982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E0E1B5-D548-21DE-B8B0-68C1DFFE1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3A8074A-4DD9-1D05-8C3C-81A9B214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6C7B65-5B7E-927B-20E5-B570ECBED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5558D3-3EC1-1A9E-B91C-B240733D5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6118D9-EB36-2D2F-8AA1-9F913CA9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31D6159-D5A4-3C62-1843-231271631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E449D3-D724-8B77-2D25-D53CF6AA0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7B0F54-E8A8-72A7-7018-587AEFD2A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7E62D3DA-CE6E-1E89-26F9-C93B4586C4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42EC28F-C7DD-4455-52CC-A9355C8CE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7171" name="Picture 1">
            <a:extLst>
              <a:ext uri="{FF2B5EF4-FFF2-40B4-BE49-F238E27FC236}">
                <a16:creationId xmlns:a16="http://schemas.microsoft.com/office/drawing/2014/main" id="{304C3C6F-7300-C814-5150-CF91A1169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13" y="1421859"/>
            <a:ext cx="8009405" cy="156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7328CE0-3805-8C83-A933-7AF22D697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13" y="4090656"/>
            <a:ext cx="5529865" cy="137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815C5D2E-717D-BA96-FAFD-70A80AC5C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4505EE-1698-1BF1-5D74-19660DE4D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43" y="629706"/>
            <a:ext cx="4953600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How to set up new land principals/suppliers</a:t>
            </a: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1C16554-6966-DAE6-BA64-253092390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043" y="3502224"/>
            <a:ext cx="140455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Select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“New”.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048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05E84-04F2-4503-9BC1-F5FF975C7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636530D-594B-9FE8-256F-7A9A188B8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3ACCA3-C9C7-826F-08B6-C1022B4CE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35B708-A23F-B8F5-9E89-218084EE7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8AFE73-D845-5C96-F47B-A0B052903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6213A6A-ED45-6184-D7B8-E1D8CEF27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E80338-2044-82C8-9800-EEEFD1D8B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30EE65E-E650-074C-9E15-97CAFD8BA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E80A52DB-F224-65A2-C67B-98905B62B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4E98B3B7-8E4C-108B-49A1-333C32F72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7169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4F5DAAD-40DA-8D9F-B083-D0B79D8D6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4291"/>
            <a:ext cx="6396700" cy="380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ABE1B067-29D1-36D0-FF99-2AFFE35FF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FB12697-875D-07BB-6C4F-E8C29B3FE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133" y="4815269"/>
            <a:ext cx="6931706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Complete all the required fields below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Account Code 		- 	Unique 3 letter code </a:t>
            </a:r>
            <a:endParaRPr lang="en-ZA" altLang="en-US" sz="1600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Account Name		- 	Hotel, Lodge Name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Group 		-	Can be selected from the dropdown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10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DF633D-5066-3FBC-4678-807901A8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A5CB33A-16F1-EAC3-B7A5-742069449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2C7A2B-39AA-F5BB-C144-87F0B9912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83C304-F2DB-ADC0-A06F-EA6FB9003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11A210-3401-B13E-AFAA-03AC2C0C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60FA659-C58D-8867-3097-9C8A84525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3C5648-D5DE-6CAB-27A9-7F7E959B1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69243B-061F-4582-AEE5-53EEBBE25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AD1C9B3B-6053-24ED-54AF-BCB1CD0C93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0AC8217D-F779-99DF-427E-79B868B60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713AB97-8C9A-8D73-1595-C745BD95B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4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3D56FFF-CB54-FB42-1B15-B49BBACC5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03" y="743069"/>
            <a:ext cx="6261279" cy="291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E697B87-DD14-5D50-1AF8-A93B6167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03" y="4425276"/>
            <a:ext cx="6364610" cy="235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B2998B8-1286-4064-2589-027B84D2E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66" y="337720"/>
            <a:ext cx="53671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Move to the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“Contact”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tab and complete required fields: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7D510B-02AF-8938-AD51-15D60C553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78" y="3376962"/>
            <a:ext cx="832631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</a:b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Move to the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“External”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tab and specify the VAT number or activate the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“No Vat No.”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switch.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0CC981E-F9A4-C5A5-14B2-21643CAD5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9640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60C8FE-C995-907B-CD72-68577E8F3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2632919-9065-D2A3-48BA-401B32A8C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4EF447-EECC-BF61-E0AC-D717A80F1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7BA84E-B12D-281C-A0CF-B92B1D6CD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695D23-6F11-9DD7-ACD4-5903607C4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A3A10F4-6382-D24A-B660-1A58BC752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3891A5-F4C5-4377-4DD2-AB07D3B0E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FB51A0-5653-BFA2-2488-22731BBC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E2433240-9E1F-4D0F-F32F-F16E5FAC3D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F02D3AED-7704-A2BA-A886-36B5E3D7E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63F6810-AF6E-53FC-0069-672EB5704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334421B-C757-AA18-CEA2-612427C3F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9D6EF50-EE71-F05C-765A-F7420EEFB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560" y="636517"/>
            <a:ext cx="614691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Lastly, before saving, select the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en-US" altLang="en-US" sz="16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illing”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tab and specify the payment method as COD. Then activate the </a:t>
            </a:r>
            <a:r>
              <a:rPr lang="en-US" altLang="en-US" sz="16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Client Tax Invoice”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switch to ensure the VAT prints on the invoice.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9217" name="Picture 1">
            <a:extLst>
              <a:ext uri="{FF2B5EF4-FFF2-40B4-BE49-F238E27FC236}">
                <a16:creationId xmlns:a16="http://schemas.microsoft.com/office/drawing/2014/main" id="{42D37D3F-7F24-0DEA-EFD8-6B90CFA92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05" y="1898874"/>
            <a:ext cx="7688862" cy="399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90CB30CC-4199-510C-4C4A-867167264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85" y="2414033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842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A7E1B3-0CCB-DD5F-1542-311F1934E23D}"/>
              </a:ext>
            </a:extLst>
          </p:cNvPr>
          <p:cNvSpPr txBox="1"/>
          <p:nvPr/>
        </p:nvSpPr>
        <p:spPr>
          <a:xfrm>
            <a:off x="739355" y="436333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kern="1200" dirty="0">
                <a:solidFill>
                  <a:srgbClr val="FFFFFF"/>
                </a:solidFill>
                <a:latin typeface="+mj-lt"/>
                <a:cs typeface="+mj-cs"/>
              </a:rPr>
              <a:t>Training Overview</a:t>
            </a:r>
            <a:endParaRPr lang="en-ZA" sz="4800" u="sng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9FB5FFE-0393-7DC3-0E04-61BF96EB1B83}"/>
              </a:ext>
            </a:extLst>
          </p:cNvPr>
          <p:cNvSpPr txBox="1"/>
          <p:nvPr/>
        </p:nvSpPr>
        <p:spPr>
          <a:xfrm>
            <a:off x="739355" y="1288164"/>
            <a:ext cx="741404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i="1" dirty="0">
                <a:solidFill>
                  <a:schemeClr val="bg1"/>
                </a:solidFill>
              </a:rPr>
              <a:t>Day 1: Introduction &amp; Training</a:t>
            </a:r>
          </a:p>
          <a:p>
            <a:pPr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1600" b="1" dirty="0">
                <a:solidFill>
                  <a:schemeClr val="bg1"/>
                </a:solidFill>
              </a:rPr>
              <a:t>1. Introduction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1600" b="1" dirty="0">
                <a:solidFill>
                  <a:schemeClr val="bg1"/>
                </a:solidFill>
              </a:rPr>
              <a:t>2. Theory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1600" b="1" dirty="0">
                <a:solidFill>
                  <a:schemeClr val="bg1"/>
                </a:solidFill>
              </a:rPr>
              <a:t>3. Practical Sessions</a:t>
            </a:r>
            <a:endParaRPr lang="en-US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chemeClr val="bg1"/>
                </a:solidFill>
              </a:rPr>
              <a:t>Creating:</a:t>
            </a:r>
            <a:endParaRPr lang="en-US" sz="1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Consultants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Debtor/Corporate Client Accounts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Leisure Client Accounts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Supplier Accounts (Land)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F2CA83-8E75-F102-047D-6D3119DEFBD8}"/>
              </a:ext>
            </a:extLst>
          </p:cNvPr>
          <p:cNvSpPr txBox="1"/>
          <p:nvPr/>
        </p:nvSpPr>
        <p:spPr>
          <a:xfrm>
            <a:off x="739355" y="4753371"/>
            <a:ext cx="488731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bg1"/>
                </a:solidFill>
              </a:rPr>
              <a:t>Issuing Vouchers:</a:t>
            </a:r>
            <a:endParaRPr lang="en-US" sz="16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Service Vouchers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Car Hire Vouchers</a:t>
            </a:r>
          </a:p>
          <a:p>
            <a:pPr marL="457200" lvl="1"/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bg1"/>
                </a:solidFill>
              </a:rPr>
              <a:t>Invoicing Practice:</a:t>
            </a:r>
            <a:endParaRPr lang="en-US" sz="16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Accommodation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Car Hire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Air Tickets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Service Fees</a:t>
            </a:r>
          </a:p>
        </p:txBody>
      </p:sp>
    </p:spTree>
    <p:extLst>
      <p:ext uri="{BB962C8B-B14F-4D97-AF65-F5344CB8AC3E}">
        <p14:creationId xmlns:p14="http://schemas.microsoft.com/office/powerpoint/2010/main" val="1574485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AEEB0A-F5E8-B7AF-7819-F14456268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D1721F-384C-7FD7-7728-343A8D2B6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708B8C-58AC-FCF4-3818-6AA81582C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6360BA-6CE0-A808-D5C0-990D64966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637335-B1A1-DA7C-B648-91869F13B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E0C437F-B827-0188-A884-2054015D7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FB651E-25C6-8A31-A47B-9BA8AD537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745608-E4F3-DE3E-3691-6A0B8D606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DEBDFAA0-DDFF-DF88-734F-FCC129509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D2D412B0-0A00-F235-846F-1B74EBA55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DE2F3FD-BEEF-087A-E660-91E500999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CA859E4-4F6C-F885-9F20-809C4C098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84335AAC-C594-839B-E124-D652FA02A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85" y="2414033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45FEF-CB67-4BE1-5EB7-3D3B5F7938C4}"/>
              </a:ext>
            </a:extLst>
          </p:cNvPr>
          <p:cNvSpPr txBox="1"/>
          <p:nvPr/>
        </p:nvSpPr>
        <p:spPr>
          <a:xfrm>
            <a:off x="519179" y="387094"/>
            <a:ext cx="60877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How to issue accommodation vouchers</a:t>
            </a:r>
            <a:endParaRPr kumimoji="0" lang="en-ZA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46337-1C52-8390-3922-01AEBCDF0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93" y="1721643"/>
            <a:ext cx="8067411" cy="22398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DC9B8F-A58C-B4F8-280D-0D12F989B9D6}"/>
              </a:ext>
            </a:extLst>
          </p:cNvPr>
          <p:cNvSpPr txBox="1"/>
          <p:nvPr/>
        </p:nvSpPr>
        <p:spPr>
          <a:xfrm>
            <a:off x="530065" y="1082389"/>
            <a:ext cx="5023944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“Dashboard”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“New Service Voucher”</a:t>
            </a:r>
          </a:p>
        </p:txBody>
      </p:sp>
    </p:spTree>
    <p:extLst>
      <p:ext uri="{BB962C8B-B14F-4D97-AF65-F5344CB8AC3E}">
        <p14:creationId xmlns:p14="http://schemas.microsoft.com/office/powerpoint/2010/main" val="709052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75BFF7-02E3-957C-7CAB-D3D22C8E7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791A4E3-F299-4710-6A37-0FA7DFA99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1A4148-F266-6506-9A20-EBBC0348B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183D3E-6A2C-FE03-4B69-AF847EA20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C545DE-64F2-C7CC-7D21-907B9A490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C0C8A0-9EB8-F2A0-0626-1E6FA20A2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6E1B96-FA07-8EEF-D7B8-4973BEB86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526926-36D1-99AC-84A9-BC91496FA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DCDA73BB-834F-F5E8-485B-00DD0DA10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7E02813F-392E-F3B4-ACB2-138339513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B3D6057-2AA4-CE9E-C824-14EF04BDE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C1EA4A5-ED5B-109D-8C77-F8278175C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1E4E2892-324F-B10F-61F4-92EE16A75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85" y="2414033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242DCF-7059-A25D-9599-CE7606792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749" y="876969"/>
            <a:ext cx="3424708" cy="377649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BBF1964-127E-E13D-DB0D-D99E5C701C0B}"/>
              </a:ext>
            </a:extLst>
          </p:cNvPr>
          <p:cNvSpPr txBox="1"/>
          <p:nvPr/>
        </p:nvSpPr>
        <p:spPr>
          <a:xfrm>
            <a:off x="519180" y="381204"/>
            <a:ext cx="5023944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Complete all compulsory fields from the example: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4038B6-34DB-0CAA-F8EA-5C45F2B14A1F}"/>
              </a:ext>
            </a:extLst>
          </p:cNvPr>
          <p:cNvSpPr txBox="1"/>
          <p:nvPr/>
        </p:nvSpPr>
        <p:spPr>
          <a:xfrm>
            <a:off x="519180" y="4895348"/>
            <a:ext cx="5023944" cy="1134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Supplier Ref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Check in and Check out Period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Rate per night and total for duration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Passenger name </a:t>
            </a:r>
          </a:p>
        </p:txBody>
      </p:sp>
    </p:spTree>
    <p:extLst>
      <p:ext uri="{BB962C8B-B14F-4D97-AF65-F5344CB8AC3E}">
        <p14:creationId xmlns:p14="http://schemas.microsoft.com/office/powerpoint/2010/main" val="1168940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1DF830-80AD-9D2A-F8B9-07E88F2BF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316CAD8-6CC4-BCAD-3F2F-C78494F1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10BFA3-ED18-42E9-CF0B-72B89DB68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430869-3671-88DB-DB11-EA1016EF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2803C1-7997-E38D-49F7-0DEE2E002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B218D18-4DB0-6CA4-D5F5-DC2FB9E8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87FF88-0CA5-7F7B-3DFD-D13601634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F066B2-ECA2-A6E0-14F8-ED74647A5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1F274090-F475-079E-ECCF-C19235FC1F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E7778662-EB7B-F285-0BCA-5725AF7B6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F1BD1D7-156D-866F-8991-EB36EADBE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1FCD97B-67DE-849E-1886-22EFFAD6C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9B9F19B-832B-E91A-6F0F-EDAAC0163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85" y="2414033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47CE9B1-5AD9-6525-3B74-364CAD56C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31" y="519278"/>
            <a:ext cx="573722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C4BDE773-3E86-B789-663A-E708DCE3F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23225"/>
            <a:ext cx="57308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47D8A17C-0355-8ECA-20F4-C98C2A468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207DF98-037D-45F5-B849-AD0C53C4B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8ED7369-F126-097C-6366-4942C225B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566025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can then view the </a:t>
            </a:r>
            <a:r>
              <a:rPr kumimoji="0" lang="en-ZA" altLang="en-US" sz="1100" b="0" i="0" u="none" strike="noStrike" cap="none" normalizeH="0" baseline="0">
                <a:ln>
                  <a:noFill/>
                </a:ln>
                <a:solidFill>
                  <a:srgbClr val="EE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“Service Voucher Register” </a:t>
            </a:r>
            <a:r>
              <a:rPr kumimoji="0" lang="en-ZA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ensure that the voucher has been saved:</a:t>
            </a:r>
            <a:endParaRPr kumimoji="0" lang="en-ZA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FE435373-AF4E-0F11-56FC-EE402A514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1C720BF-EE18-E848-CE54-7972862D4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31" y="4111455"/>
            <a:ext cx="995517" cy="52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5466E7A0-9D20-8443-5BFC-3B0B47E2F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284" y="3593902"/>
            <a:ext cx="558037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all compulsory fields are completed –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“Save as Hold”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022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28A71E-C60B-685C-B008-73F0A8D9D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737F7A-30C3-7607-84FD-DCDA6093C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124964-1149-A517-6E88-4C77F8549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41439C-88F8-077D-2A00-C717554C7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E84DE3-A0B7-D302-3B37-926DFDEEB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FF175AE-0C29-F0E8-F2D5-AE50EE21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17B738D-5920-665A-9377-2C66CFC15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469B29-6D46-9BC7-454A-070FACD71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6CAC9570-AEFB-A44B-A018-DDDCBF8224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097465A5-5A2D-2949-A4BA-70078208E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00FE5C-9A5E-598B-DA44-921077D38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F220558-3A87-2C49-A75F-EDD5C7C28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8960CB66-0688-8551-FA5C-4DB038D13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85" y="2414033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E388B9E6-83CE-12B7-343B-7561AB137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81" y="888172"/>
            <a:ext cx="8626238" cy="240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331C6D76-4B0E-85EB-75CC-AA4B3CBA8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86D86D-7572-DCA7-346D-657F62CEB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E817573F-9A5D-5871-0BEF-D8D828F7B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38" y="430972"/>
            <a:ext cx="812434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You can then view the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“Service Voucher Register”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ensure that the voucher has been saved: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6EF35B6-92E5-97A3-827E-83BF1F755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37EFE5E-A5FB-8A90-DE6D-9B5D15693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15" y="3574377"/>
            <a:ext cx="6262747" cy="277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92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834DBE-EAF2-E656-B089-67D068FDD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4D035D3-B30A-B616-9F9E-120DA5813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F4C871-68A6-6938-D9C5-BA27C8260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FEA147-1393-ABD4-D125-DEB4CCD2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567977-0639-ED7E-F3EE-F7C6356C5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9C49376-6B1E-C5DF-BFFA-2FD6A1D67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37B682-1157-A242-C21A-C5920BE78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C81D73-604E-80AE-4BCE-731707779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F67FD8D9-1004-B1EF-F714-C80DABBE96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17DC37C-99BB-4D92-2365-FD284DA51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A2FD9D7-33A5-30E0-4F0B-9AEC39253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6779B77-8BA4-2476-0D51-6AD48B0D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272FD385-2FE1-81CF-82CF-234D0DC06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85" y="2414033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1240717-0F24-7071-8B61-7614085F9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D3A232-1EBD-1C44-377D-8E96CB19C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CE23CB4F-65B7-5CEF-24B3-36A6D1F57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38EC4F6A-9E72-5B70-044F-9940A0CCA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26576"/>
            <a:ext cx="57308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94B9C6D2-E9B8-6AF9-3037-09B0E563A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95ABD0E1-161B-B3D4-CFEB-542F022D1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09" y="210583"/>
            <a:ext cx="457208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How to issue a car voucher: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the </a:t>
            </a:r>
            <a:r>
              <a:rPr kumimoji="0" lang="en-ZA" altLang="en-US" sz="16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“Dashboard”</a:t>
            </a:r>
            <a:r>
              <a:rPr kumimoji="0" lang="en-ZA" altLang="en-US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select </a:t>
            </a:r>
            <a:r>
              <a:rPr kumimoji="0" lang="en-ZA" altLang="en-US" sz="16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“New Car Hire Voucher”</a:t>
            </a:r>
            <a:endParaRPr kumimoji="0" lang="en-ZA" altLang="en-US" sz="160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87D5E1BB-9A5B-21A7-A0B9-0B59964CB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09" y="3349824"/>
            <a:ext cx="84433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Car Vouchers </a:t>
            </a:r>
            <a:r>
              <a:rPr lang="en-ZA" altLang="en-US" sz="16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different from Accommodation Vouchers, you first have to select the Agreement: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1C90CC9B-2156-791B-B8C8-A15E2611F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6" y="3794741"/>
            <a:ext cx="7209625" cy="229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B07E98-DF39-135E-187D-9364F307B4AA}"/>
              </a:ext>
            </a:extLst>
          </p:cNvPr>
          <p:cNvSpPr/>
          <p:nvPr/>
        </p:nvSpPr>
        <p:spPr>
          <a:xfrm>
            <a:off x="1228093" y="5602613"/>
            <a:ext cx="2505707" cy="310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06607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224615-3788-AED7-F378-2A05AF09B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FB2556-6324-3A51-3A3B-C2AC97CCB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01CCA3-2304-0F67-B035-F55A3C40D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48C963-7757-DE2F-700A-6A78C122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9491E5-C2D8-B52B-5F31-5CE0EE0CF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991939C-D9D2-6E02-E001-AFC3BB834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1423AB-75C2-4DEC-08EB-9F1250E8D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4A4D19-8204-4217-7EE9-1A1D02818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DD7DD1F0-75CA-DBF5-2465-8F9C27BDA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EBF6455-1862-C8C3-A45C-4E68B5302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A96EFA5-9C47-6004-C23D-A72AB01E8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E2ADECC-39CA-60EB-7218-A10C4B7AD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D65FBB7-9E0C-09CF-BECD-B259B273A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4CB7964-7A7E-0E8C-DC75-69C0D41FE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1EE1354-E43A-38B0-8CD2-38AB38FDD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038C93E9-1C1A-402A-B0E9-A7505F2E6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6" y="935907"/>
            <a:ext cx="3505200" cy="5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A22CC7F4-1C1F-2549-6536-05FC31419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5AD06B7D-FF8A-6B0C-D38E-9D1E47E61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65" y="1678573"/>
            <a:ext cx="752161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kumimoji="0" lang="en-ZA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reserving the voucher you can now complete all compulsory fields from the example: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F235412D-2EEC-9BCF-81DC-CDF2BB581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556" y="359984"/>
            <a:ext cx="567815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you have the correct agreement you can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“Reserve Voucher”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D4F1F1-8952-DAB4-98A5-50F99958E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06" y="2108531"/>
            <a:ext cx="428244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09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415F32-499B-5775-BA78-23D86EC1E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4AF269-3D18-922D-D0FE-8FEFF792F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19F32E-7885-32E7-18CE-C85D54E0A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9E14A1-50FC-0D41-54FA-3D0C042D3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041789-F9A2-221A-186C-280CE2A20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E3A702-CCE0-BB99-B445-6573AA27D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2B9068-6D6E-807A-A52D-55A349DE5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6D9C4B-6336-B0DE-0ABE-EB1CAEF72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95397D17-3292-F78C-09EA-FD298395DE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041D066F-717D-A4CD-789C-E1BEDEB0A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384CEDD-5E94-3D0A-A7CF-A369A48E0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FFB84E4-A5A0-2376-97A6-7BCD5E28C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F558B0D-23F6-3776-495A-4D8833697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EB39839-C434-8601-D0BC-B0CE95611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E333224-67B4-0E50-8915-4EB51A3E9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0AA469C2-F257-9847-7A5B-11EF7FD41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C7433D-292A-73D7-62E0-64CA59BF979B}"/>
              </a:ext>
            </a:extLst>
          </p:cNvPr>
          <p:cNvSpPr txBox="1"/>
          <p:nvPr/>
        </p:nvSpPr>
        <p:spPr>
          <a:xfrm>
            <a:off x="519180" y="392469"/>
            <a:ext cx="5023944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Once all compulsory fields are completed: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4277A3F-34B7-962C-58E8-780C63C2C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53" y="864138"/>
            <a:ext cx="5731510" cy="3992245"/>
          </a:xfrm>
          <a:prstGeom prst="rect">
            <a:avLst/>
          </a:prstGeom>
        </p:spPr>
      </p:pic>
      <p:sp>
        <p:nvSpPr>
          <p:cNvPr id="21" name="Rectangle 2">
            <a:extLst>
              <a:ext uri="{FF2B5EF4-FFF2-40B4-BE49-F238E27FC236}">
                <a16:creationId xmlns:a16="http://schemas.microsoft.com/office/drawing/2014/main" id="{329B7C00-0192-A23A-B3D1-ADBAA2A4D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324" y="4989740"/>
            <a:ext cx="140775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“Save as Hold”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Picture 1">
            <a:extLst>
              <a:ext uri="{FF2B5EF4-FFF2-40B4-BE49-F238E27FC236}">
                <a16:creationId xmlns:a16="http://schemas.microsoft.com/office/drawing/2014/main" id="{C82A9F4C-B2BB-50A1-F530-2BAFC68E6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53" y="5465055"/>
            <a:ext cx="1006475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973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B1DB7B-CB72-8603-ECF8-33F61A5E0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29EDD4-8A12-0A8F-79D7-17099E069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4D83B2-526D-EBCA-9822-B72DF9679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855595-2FBD-7C1E-9D98-E19FC133B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3700D5-B6F6-87C4-6E7B-F4155D51A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948E553-79D6-F8C5-696C-EE4D84E81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70787E-E07A-3EC3-E965-8AAB288D9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B31AB-1AA7-9976-0945-A2AE119BF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794CD249-57F3-406C-4363-57CEC4CD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65352EAA-1311-0E39-1AE1-21210610E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AD7840A-397B-CB34-DE43-2290A2883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51FA5E7-ACE5-40EB-9801-646252CDF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29E924-9999-F874-A37B-0E317C70D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580A04A-1CC6-AFD3-15EA-49CFFC513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C86A446-6B35-AC95-7676-2094FCBEB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572D5464-6B91-6B66-0292-7A9ECB0AC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4AF4AB69-A409-D88B-D38D-54F960966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601" y="449317"/>
            <a:ext cx="775084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You can check the Car Voucher Register to ensure that the voucher was saved successfully: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6275A5-D3E4-6727-F262-D80BB9369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197" y="893804"/>
            <a:ext cx="7717321" cy="18716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0DE691-6F78-9997-D3F6-ECF9933F13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197" y="3030029"/>
            <a:ext cx="7708172" cy="268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96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B71BB-3FF2-E38A-6CA6-C78BAAD71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7099AFC-08B2-56F3-AEB8-8F9C9C8A2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F226CB-ABCF-4657-AF40-C421D5BF8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C80551-8589-A380-8275-63109903B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B66DF7-8D66-7476-08FD-8D46BAE24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25DB013-8629-5D14-9B2E-708505DC6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224868-E3F0-19F6-986E-BBBF349A9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08D9F0-ABBD-3D2C-0E9D-8D2AE96CE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B73CF137-5AEC-7879-5264-53962EFBA3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3BE9A6A6-7FE0-3E24-A928-92B5CDB32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9A3FB80-5BC4-B159-C7C9-48FB0EC7B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A358365-73EC-6DB2-D2CF-12267904E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7CD9E52-F640-B6E6-EEDD-9496053C1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1B05195E-FF78-0329-4D33-027BA3A41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1D2AED16-DC7F-6A84-2110-A3D0FC74E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4DD8E5-461A-3DA0-7301-5CD524FDCBEA}"/>
              </a:ext>
            </a:extLst>
          </p:cNvPr>
          <p:cNvSpPr txBox="1"/>
          <p:nvPr/>
        </p:nvSpPr>
        <p:spPr>
          <a:xfrm>
            <a:off x="519180" y="284603"/>
            <a:ext cx="5023944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Invoicing Air Tickets: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A2EE68-79A4-AEEF-5529-E507CFFBB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637" y="774727"/>
            <a:ext cx="4774742" cy="3615443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3C7AADC1-3D80-AA37-419F-42AD658B9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80" y="4641176"/>
            <a:ext cx="8908208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Passenger name, ticket number, routing details, classes, fare and airport taxes will be found in the ticket.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Select the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“New Invoice”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from the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“Dashboard”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Picture 1">
            <a:extLst>
              <a:ext uri="{FF2B5EF4-FFF2-40B4-BE49-F238E27FC236}">
                <a16:creationId xmlns:a16="http://schemas.microsoft.com/office/drawing/2014/main" id="{1CCCA660-A979-050A-CE93-9456D0905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99" y="5409579"/>
            <a:ext cx="7411281" cy="149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id="{4A989697-37AC-7A1C-03A8-720F20729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71709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091782-7B50-BD94-E71F-BBB7B2949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B7F582-83C5-42B0-3E4C-84FA73AA1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4F3C07-8F20-52DB-D1CF-21CB0900A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50B451-19B3-4FD3-2078-773394819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0AE34F-6545-511F-4E84-62F1383C1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3860822-EAB6-3105-2A46-6FF7933E0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CEC080-3CBA-3FF6-319D-11969BD8B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805069-16F6-1550-61DA-A6EBAED14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708B232E-6B3C-8BC5-B02A-74EA97E4A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401D0CD5-EBC0-A082-810D-8F89C0EE1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51F017A-2654-E02D-A6F2-AE1AF9B2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9143C3F-3AE4-5F85-7CF2-E74063DF5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0BAA43-CC9E-7B93-1AD7-5A58DF2F6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E5F09AB-8DE6-B7F6-B957-F293A207B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8839998-55A3-AD62-66AA-703F51C3F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701CA201-8D75-9E79-E4E7-DB01231B6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5CFD49D4-04DF-DA1F-CFAB-60B847673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C38AF60C-5C51-6BB2-FCDA-6C0309AAA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4" y="585145"/>
            <a:ext cx="7024536" cy="324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AF38AF33-3017-C848-1B42-86C95AA2F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82" y="4461163"/>
            <a:ext cx="7328394" cy="211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0FFE7BF5-82DF-8265-97A9-7960E38CD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55" y="149424"/>
            <a:ext cx="555793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Complete the document header info –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“Client”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“Consultant”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96B66F2F-2B94-DE2A-292A-50D3BB3D5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264" y="3959424"/>
            <a:ext cx="588975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above details completed –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“New”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“Air Ticket”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72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BD7D39-D862-6DA3-F325-BA33249E2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4E756B7-F4C6-A168-F6C0-1FBB63FB5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62E8C8-B561-63BD-3788-628ADDC0E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2BA662-83ED-97CA-D6D5-9C8C6973C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747218-DBC6-C575-0E41-C30A4878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6CA7A5E-7756-154A-4690-92C57B03B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6232D0-EBDC-B554-8373-CAC959186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206D03-5283-1E08-B321-C50077118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BDF26B-0718-7876-7554-06D63D4F6B65}"/>
              </a:ext>
            </a:extLst>
          </p:cNvPr>
          <p:cNvSpPr txBox="1"/>
          <p:nvPr/>
        </p:nvSpPr>
        <p:spPr>
          <a:xfrm>
            <a:off x="739355" y="436333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kern="1200" dirty="0">
                <a:solidFill>
                  <a:srgbClr val="FFFFFF"/>
                </a:solidFill>
                <a:latin typeface="+mj-lt"/>
                <a:cs typeface="+mj-cs"/>
              </a:rPr>
              <a:t>Training Overview</a:t>
            </a:r>
            <a:endParaRPr lang="en-ZA" sz="4800" u="sng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D6FE0B-B927-4A0C-F940-3109FD15CF6C}"/>
              </a:ext>
            </a:extLst>
          </p:cNvPr>
          <p:cNvSpPr txBox="1"/>
          <p:nvPr/>
        </p:nvSpPr>
        <p:spPr>
          <a:xfrm>
            <a:off x="739355" y="1296722"/>
            <a:ext cx="488731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i="1" dirty="0">
                <a:solidFill>
                  <a:schemeClr val="bg1"/>
                </a:solidFill>
              </a:rPr>
              <a:t>Day 2: Recap &amp; Assessment</a:t>
            </a:r>
          </a:p>
          <a:p>
            <a:pPr>
              <a:buNone/>
            </a:pPr>
            <a:endParaRPr lang="en-US" sz="20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bg1"/>
                </a:solidFill>
              </a:rPr>
              <a:t>Recap:</a:t>
            </a:r>
            <a:endParaRPr lang="en-US" sz="1600" dirty="0">
              <a:solidFill>
                <a:schemeClr val="bg1"/>
              </a:solidFill>
            </a:endParaRPr>
          </a:p>
          <a:p>
            <a:pPr marL="742950" lvl="3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Review of key concepts and processes covered on Day 1.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bg1"/>
                </a:solidFill>
              </a:rPr>
              <a:t>Exam:</a:t>
            </a:r>
          </a:p>
          <a:p>
            <a:pPr marL="2857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400" dirty="0">
                <a:solidFill>
                  <a:prstClr val="white"/>
                </a:solidFill>
              </a:rPr>
              <a:t>60% pass rate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841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35D726-2D8D-742E-2455-4567C368C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19D7591-3E89-7DA5-43AA-E8C4F2532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957998-DAE4-C5F5-1A3E-4EBDB5B9D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44955F-1F18-60D8-12EA-0D6B43E01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AB0B54-2524-71A8-2D4D-72EE448B1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5DE0940-B817-752D-57BC-FF75566FF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7539C3-D889-892A-4B43-47B004185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CED270-ACA3-E74E-AA85-EEF2F5CA2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E4845E7A-0E60-4A56-960B-A85C4CB76F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2F56703-2522-928F-D158-47A79A51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0DF0DD2-039E-8FFD-473E-0B072713E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8C66D55-48B7-B32A-CD77-A3547A721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D310A4F-EE71-AA44-C9AA-C73A30E29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BE5A77-DA0D-6BCD-15F7-16A03F31D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F482DA65-1CB8-CA5F-37D1-BA2AD6B62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97F1C427-D485-411A-4CA5-86BE65C84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07AE22F5-F5B1-64E2-D672-03363ECEB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8193" name="Picture 1">
            <a:extLst>
              <a:ext uri="{FF2B5EF4-FFF2-40B4-BE49-F238E27FC236}">
                <a16:creationId xmlns:a16="http://schemas.microsoft.com/office/drawing/2014/main" id="{9BA98F5F-A9AF-C6BD-D17E-7608A7627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84" y="689062"/>
            <a:ext cx="5658277" cy="226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B2AB9695-A7F4-E335-6740-D4F756985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17213"/>
            <a:ext cx="46009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Complete all compulsory fields from example tickets: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F6549B48-2A34-4C22-0195-F7473E299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199309"/>
            <a:ext cx="45031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all fields completed as example –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“Add”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ZA" altLang="en-US" sz="16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504E47-BC2B-828F-2C4A-42418DC9E5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56" y="3749811"/>
            <a:ext cx="8292839" cy="24724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A4BC6F-0568-9169-9D7C-C01A0B9BCA48}"/>
              </a:ext>
            </a:extLst>
          </p:cNvPr>
          <p:cNvSpPr txBox="1"/>
          <p:nvPr/>
        </p:nvSpPr>
        <p:spPr>
          <a:xfrm>
            <a:off x="7069537" y="961456"/>
            <a:ext cx="5023756" cy="180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i="1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How to calculate Airport Tax:</a:t>
            </a:r>
          </a:p>
          <a:p>
            <a:pPr marL="1611313" indent="-1611313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Total: 	R1 222.36</a:t>
            </a:r>
          </a:p>
          <a:p>
            <a:pPr marL="1611313" indent="-1611313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Less the Air Fare: 	R180.00</a:t>
            </a:r>
          </a:p>
          <a:p>
            <a:pPr marL="1611313" indent="-1611313"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Less the ZV (VAT): 	R27.00</a:t>
            </a:r>
          </a:p>
          <a:p>
            <a:pPr marL="1611313" indent="-1611313"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Total Airport Tax: 	R1 015.36</a:t>
            </a:r>
          </a:p>
        </p:txBody>
      </p:sp>
    </p:spTree>
    <p:extLst>
      <p:ext uri="{BB962C8B-B14F-4D97-AF65-F5344CB8AC3E}">
        <p14:creationId xmlns:p14="http://schemas.microsoft.com/office/powerpoint/2010/main" val="1873248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1F10D-C1D0-690F-CDCD-E1D4B8112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7A66411-10E1-DDD4-88AB-1DC30B4D8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72D1C3-F128-078A-D743-333F51EE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C2D5BB-1CFF-F1FE-3898-4B8189CDC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A9C36C-BE80-CF63-DA6A-B352DA37D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A4B41CF-968E-E534-9006-21CF56F04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06FD02-8AFC-6676-B575-9B12080D7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F34ED6-DD38-EDE0-2A8A-61A72A493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D6B99BA5-36D4-B980-115D-4C30E203F4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48BC91B7-59EB-9A56-75A0-C8BABCF23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D8CB4DE-E140-2F89-5661-38AEE115A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EFADC02-D014-940E-970C-914B7E09F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1222D4-504A-D838-6B48-B10EAE17B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2219C1-4DCD-F822-F78A-88B708051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DC9A756-8A28-FDCD-6671-96E297114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67FD594-6145-15B0-6E4B-8880FD2C9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01FDB589-A393-A1EF-4E3E-4F6BDF847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4A2B42-BED6-686F-C3F1-B9941C3CFA1D}"/>
              </a:ext>
            </a:extLst>
          </p:cNvPr>
          <p:cNvSpPr txBox="1"/>
          <p:nvPr/>
        </p:nvSpPr>
        <p:spPr>
          <a:xfrm>
            <a:off x="391234" y="256780"/>
            <a:ext cx="679602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After adding the air ticket, your invoice will display as below with 1 line item: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73160E1-0B10-E63D-91FE-EAF28A35D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778609"/>
            <a:ext cx="8139326" cy="16385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D005FE7-AF71-441D-4D23-030E8474792B}"/>
              </a:ext>
            </a:extLst>
          </p:cNvPr>
          <p:cNvSpPr txBox="1"/>
          <p:nvPr/>
        </p:nvSpPr>
        <p:spPr>
          <a:xfrm>
            <a:off x="391234" y="2596189"/>
            <a:ext cx="6619166" cy="1076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Now all that is left to do is to add a service fee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b="1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** PLEASE NOTE ALL INVOICES WILL HAVE A SERVICE FEE**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 add the service fee – 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“New”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“Service Fee”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026AF76-FBAC-4306-09D2-6BDA0DBAD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193" y="3738399"/>
            <a:ext cx="4823927" cy="336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54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1216F-7C82-A333-5739-257B0275E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7708B-86B1-B24C-A963-125EFD18B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CE4A1B-6415-C7BC-32AC-B8D2EDE6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748FCB-CE05-C544-4EDA-886F653EE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B814D1-AD75-1DFC-64DF-629EE8AF7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CAE96C2-0801-646D-087A-776CFAB3A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2E16AB-F117-422D-8955-8C71EE7B1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9532E-BF6C-386A-25E3-2D58C6CA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8596EF34-ADAE-E6B8-0728-4D127F3C22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E650061E-944F-1D54-6055-B6752D6B2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7BD272-4608-214A-9485-E2EB0D84D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1BE685E-FBA3-A1CE-A64E-7504A006E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BD29A09-4C76-873A-36A2-3D704EB50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8774369-3D3B-FF73-34CA-8BE13C0EF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6857B4C-854A-4A78-AD4C-A35B55B30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7A4AE1A8-F010-78CE-A614-04F34D905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6DB10202-7C4F-A29D-115D-9239F62F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3D56B7-7A87-9352-5F9D-BF3052E0D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28032"/>
            <a:ext cx="5028153" cy="34889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AC38F4-5E91-E605-1AED-EE4FB1E48B11}"/>
              </a:ext>
            </a:extLst>
          </p:cNvPr>
          <p:cNvSpPr txBox="1"/>
          <p:nvPr/>
        </p:nvSpPr>
        <p:spPr>
          <a:xfrm>
            <a:off x="625909" y="3837871"/>
            <a:ext cx="7165427" cy="2964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Type will be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“Ser”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“Source Ref”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column, select the arrow pointing right and select the ticket number from the drop down. By doing this, your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“Travel Date”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“Pax Names”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will match with your air ticket details.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Ensure that when the service fee is excluding VAT you add the amount in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“Excl. Amount”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field.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If the service fee in including VAT you add the amount in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“Client Total”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field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all fields completed,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“Add”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service fee to the invoice.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Your invoice should now display a total of 2 line items.</a:t>
            </a:r>
          </a:p>
        </p:txBody>
      </p:sp>
    </p:spTree>
    <p:extLst>
      <p:ext uri="{BB962C8B-B14F-4D97-AF65-F5344CB8AC3E}">
        <p14:creationId xmlns:p14="http://schemas.microsoft.com/office/powerpoint/2010/main" val="414908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8EC52E-4F17-7CEC-A354-D4522F949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BF7F319-D463-F64C-AF70-F881ECCE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DFDCD9-92EB-52CF-D36E-33E38C32B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F2BC52-B6DB-F82E-2B5A-428512EB8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694862-229C-770A-6776-48BF6359F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5B7F8BC-7028-36B6-DB02-D11F2BD3D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3902A5-7130-DE9C-0166-9ECA58CCD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AB30D7-CD67-BF35-417F-E8B1BB7C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185B8489-A82F-15BE-56EB-B448492B0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8059829D-3804-7628-AC99-DDAD129B8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778341A-DB34-DCDE-517A-D7CB6EF2B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A3BE5E6-10A2-D7EC-FE68-70D27D668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E43C00E-F9C8-9205-D760-E7130F648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606C8EF3-2BEF-0657-3FB5-B9E38C736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2AA94181-E994-6E54-910E-B240119D2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2B5301D9-22A1-5144-697F-A574F1E86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525F26-F970-102D-32B0-31736B4D3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08" y="338232"/>
            <a:ext cx="8378508" cy="195770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F87DEA9-6FB8-35DB-6622-4EE07499D3AD}"/>
              </a:ext>
            </a:extLst>
          </p:cNvPr>
          <p:cNvSpPr txBox="1"/>
          <p:nvPr/>
        </p:nvSpPr>
        <p:spPr>
          <a:xfrm>
            <a:off x="474963" y="2470482"/>
            <a:ext cx="6784427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the air ticket and service fee are added to the invoice, move down to the end of the screen and save your invoice.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9A04E4D-9902-6B3C-E78C-D0FB4110F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508" y="3151352"/>
            <a:ext cx="7186820" cy="248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539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0CA818-3031-9F2C-0075-A9378FB7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02565AB-2FB0-0D68-9834-4D300E3D6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D268AC-C1C3-F237-DEF7-06ED8237C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13BB29-7524-D603-7562-56E45D5E7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EF223C-E222-DF95-8EE9-8F6A43C0B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421F7C5-106B-ED6A-CD65-BEB481A90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4CB5EF-013B-168C-6E08-AF1C205C2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8E8627-8B2F-A04A-413E-894A97F12C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057F548C-1A21-A221-62AE-D5679D822E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C5824B6E-383D-6D3B-9059-4D06E6F4C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3BCC448-BCA4-24D0-1077-A61943DD0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5185FDB-0488-A220-A64C-7A9BF8F6F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E3D5556-1C12-949E-990A-0B2F4DEB7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57D50D6D-1516-E3C7-AF2C-22AE332B5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B8DFF002-B53E-13D4-C6F4-562D6D7E9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8263CC4A-2AEE-C535-264D-42A42C14D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D5ACA5-5E72-C86D-5920-6E0C9421347E}"/>
              </a:ext>
            </a:extLst>
          </p:cNvPr>
          <p:cNvSpPr txBox="1"/>
          <p:nvPr/>
        </p:nvSpPr>
        <p:spPr>
          <a:xfrm>
            <a:off x="519180" y="402791"/>
            <a:ext cx="664362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the Accounting Analysis, just 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“Save”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again: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FCA746-85C1-2DCD-2F7B-FA80A69DD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66" y="858534"/>
            <a:ext cx="7119533" cy="335310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4E08BB2-623D-0C90-9015-C57B85FFF744}"/>
              </a:ext>
            </a:extLst>
          </p:cNvPr>
          <p:cNvSpPr txBox="1"/>
          <p:nvPr/>
        </p:nvSpPr>
        <p:spPr>
          <a:xfrm>
            <a:off x="519179" y="4357879"/>
            <a:ext cx="7119533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You should get the below response if invoice has been saved successfully: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D548939-8F18-21A3-15FB-04C499089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666" y="4854247"/>
            <a:ext cx="401574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169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0E5586-4EA1-89AD-26CC-B5C08BC80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D38184-FF07-0C19-33E3-232F6723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29B60F-9566-38AC-4B1F-5EA8BFAC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FBEA3D-AE90-7434-9822-8E944ACE3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D560A8-3DC3-3ACD-0480-CCE4FCBFA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8EA8BC6-3827-AF5C-8999-BD9101241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1BE2FC-F132-6E94-4043-1AF4175D3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920074-B556-FCF6-A827-F2FE18195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AC70E673-455E-FEF1-A516-2B08D624F6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88DBB887-AE14-2C7B-00DA-18CDE9C8D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B1AD4FD-5CCE-2BB5-BA06-B70B6AA79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4D34087-4F77-A002-FF23-8D75DE73C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05D2269-27EF-FA84-AEAF-77EE873A7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97F5BBC-90A3-AA83-6928-37DAAD0AC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1AC15F71-069E-8D73-56AB-B10D503F3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A52C0456-C314-700F-C673-73D94617B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435835-326E-7C60-9584-ECEA61899AB1}"/>
              </a:ext>
            </a:extLst>
          </p:cNvPr>
          <p:cNvSpPr txBox="1"/>
          <p:nvPr/>
        </p:nvSpPr>
        <p:spPr>
          <a:xfrm>
            <a:off x="519180" y="256272"/>
            <a:ext cx="5023944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You can view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“Invoicing Register”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00C10FE-B523-EEAC-A576-6C24407CB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76" y="770039"/>
            <a:ext cx="8121006" cy="190293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60CCE47-6FBD-C62A-B295-2AE777AF9742}"/>
              </a:ext>
            </a:extLst>
          </p:cNvPr>
          <p:cNvSpPr txBox="1"/>
          <p:nvPr/>
        </p:nvSpPr>
        <p:spPr>
          <a:xfrm>
            <a:off x="519180" y="3171373"/>
            <a:ext cx="5023944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Invoice Register: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E1BC134-16EB-62D8-31E0-4D02097EB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37" y="3890947"/>
            <a:ext cx="8191681" cy="156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718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51FFBD-AF8B-B47E-05EF-D8A6773D4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E36DC6-028F-F7FE-8181-8013CE607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BFFA69-BF41-7AF3-6824-2019C64A3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FF85BF-80C6-BB7D-304B-FA0525051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6A705-EC20-1466-0830-3CCA108DE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2AE5FA4-0D9A-712C-226F-8D0CD8762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DC0697-93B0-CF2A-6C5F-D80238B75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D92190-4768-6DA3-39B0-A5445833F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87903CCF-4101-78BB-CDA5-3E38AD9F5D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4FAB3942-12AB-F223-F39C-D19CB8CE1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146D06D-3231-151C-6128-0978F89D1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0118223-4314-2D77-DBEC-CEB89CC8C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1D8702-CA7E-6364-0F5C-39FE473B5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E3D830A4-D11F-846F-1E80-C464CABAC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93D6604D-C409-6296-F4C6-D286B486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AD472E-2FDA-B78C-408E-A2FB199C3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67" y="1566439"/>
            <a:ext cx="5731510" cy="23596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34B6FE-CB00-1083-2700-77A8DE856B60}"/>
              </a:ext>
            </a:extLst>
          </p:cNvPr>
          <p:cNvSpPr txBox="1"/>
          <p:nvPr/>
        </p:nvSpPr>
        <p:spPr>
          <a:xfrm>
            <a:off x="509546" y="3954983"/>
            <a:ext cx="824382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By selecting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“Invoice Manually”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new invoice will open with your accommodation voucher as line 001.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065AFF8-C5E8-D582-72CF-2225795C6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55" y="4615984"/>
            <a:ext cx="5342645" cy="251860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B18D7E2-AAE5-38A5-0EB3-6F8A4805EC91}"/>
              </a:ext>
            </a:extLst>
          </p:cNvPr>
          <p:cNvSpPr txBox="1"/>
          <p:nvPr/>
        </p:nvSpPr>
        <p:spPr>
          <a:xfrm>
            <a:off x="524755" y="157358"/>
            <a:ext cx="8652178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Now all that is left is to invoice your accommodation voucher &amp; car voucher.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1203960" algn="l"/>
              </a:tabLst>
            </a:pPr>
            <a:r>
              <a:rPr lang="en-ZA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How to invoice an Accommodation Voucher: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Locate the voucher in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“Voucher Register”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highlight the selected voucher and 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“Invoice Manually”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 the top.</a:t>
            </a:r>
          </a:p>
        </p:txBody>
      </p:sp>
    </p:spTree>
    <p:extLst>
      <p:ext uri="{BB962C8B-B14F-4D97-AF65-F5344CB8AC3E}">
        <p14:creationId xmlns:p14="http://schemas.microsoft.com/office/powerpoint/2010/main" val="2266400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D753FB-058E-A741-3BAD-5241D9FA8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BBE226-D15A-DE82-F7F7-F6FAC9EF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5F0259-8E8E-07ED-E027-1C66DD38E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FEA64D-80D4-FC0C-00F8-67544E6D2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C8EB73-93C8-7895-062D-89DED8611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655E01-C4D3-9506-5EE0-1E8430D98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432503-CF57-CC41-558C-04E75E569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A092E9-6883-D34C-4BCF-8F8004D7C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B4B2BADB-DF97-6BD6-4495-A5CCF7BF95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ED1D0961-B20D-AFDA-E74B-9B093E02E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E0442A9-C23E-1220-F774-7C9508540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18B353D-7C0B-5DC1-69E3-3D7F3BA6E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158C14B-0A15-02D0-2824-DF22C0977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57FA4E0-E264-E7C9-ECE3-B3562ACD3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79D09F1-BE58-84AE-6607-3AED59425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E1FA6BE7-D1A8-8B03-9F79-D3F5A2F40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2F159C-E161-53F2-3079-486B7CBAC39D}"/>
              </a:ext>
            </a:extLst>
          </p:cNvPr>
          <p:cNvSpPr txBox="1"/>
          <p:nvPr/>
        </p:nvSpPr>
        <p:spPr>
          <a:xfrm>
            <a:off x="519180" y="413279"/>
            <a:ext cx="778662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line item will display in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“Red”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– please open the voucher line and add in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“Supplier </a:t>
            </a:r>
            <a:r>
              <a:rPr lang="en-ZA" sz="1600" dirty="0" err="1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Inv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No”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F8150E9-5904-38A7-D16A-F95CE11B4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805" y="1236749"/>
            <a:ext cx="5731510" cy="293306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0CDC5D3-8E9F-24C9-3E33-FCB7B1EECB67}"/>
              </a:ext>
            </a:extLst>
          </p:cNvPr>
          <p:cNvSpPr txBox="1"/>
          <p:nvPr/>
        </p:nvSpPr>
        <p:spPr>
          <a:xfrm>
            <a:off x="519180" y="4349826"/>
            <a:ext cx="5023944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all fields have been completed, 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“Update”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F55BF88-1843-D71E-16FF-B45775155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295" y="4839117"/>
            <a:ext cx="1074420" cy="5181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3124261-9674-4AF5-37F3-206668E0E516}"/>
              </a:ext>
            </a:extLst>
          </p:cNvPr>
          <p:cNvSpPr txBox="1"/>
          <p:nvPr/>
        </p:nvSpPr>
        <p:spPr>
          <a:xfrm>
            <a:off x="610824" y="5884263"/>
            <a:ext cx="6551975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 Remember to add in your service fee and save your invoice **</a:t>
            </a:r>
          </a:p>
        </p:txBody>
      </p:sp>
    </p:spTree>
    <p:extLst>
      <p:ext uri="{BB962C8B-B14F-4D97-AF65-F5344CB8AC3E}">
        <p14:creationId xmlns:p14="http://schemas.microsoft.com/office/powerpoint/2010/main" val="2953664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6AFA1-E308-CED9-A01E-B54B0E73C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A581EA0-9260-2C46-5495-AF6062E69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167654-A55B-5618-EA52-234D98B75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F159A5-2BC9-2B09-0246-044B368B0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07CEFF-0D63-E857-7E28-E8794F12A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B646D15-22EA-9089-4E5C-7CA89F26E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3EF5F4-1021-4EF8-AF1F-661EA8E2B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76BA99-A5A5-586C-48E3-50E6F9AFB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E14385EE-1891-29E3-55F4-82ED453B2A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F8261A48-C528-67A8-D354-3CF1270E1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FE48F37-D34F-C64C-E894-7CA0ED76F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C2EF42B-1AED-5185-51E1-69D6C2444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02B9EDA-2AC8-23DF-45D9-B159F4B22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95BA486E-9F14-E7ED-BD0C-3BBEA48566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D39F4ECA-6142-69D8-970A-6AF6B72A2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474A6668-BD09-185F-7A93-D68797B5C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02D253-7A06-BEAE-3F95-61289B925593}"/>
              </a:ext>
            </a:extLst>
          </p:cNvPr>
          <p:cNvSpPr txBox="1"/>
          <p:nvPr/>
        </p:nvSpPr>
        <p:spPr>
          <a:xfrm>
            <a:off x="519180" y="334344"/>
            <a:ext cx="5023944" cy="1701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1203960" algn="l"/>
              </a:tabLst>
            </a:pPr>
            <a:r>
              <a:rPr lang="en-ZA" sz="2000" b="1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How to invoice car voucher: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1203960" algn="l"/>
              </a:tabLst>
            </a:pPr>
            <a:endParaRPr lang="en-ZA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Locate the car voucher from the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“Car Hire Voucher Register”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highlight the voucher and 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“Invoice Manually”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BEECF9-DADF-9076-0C5F-04B4AD592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67" y="2184610"/>
            <a:ext cx="7208604" cy="257005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ABAE474-7089-5E5C-8294-A68E86949E8A}"/>
              </a:ext>
            </a:extLst>
          </p:cNvPr>
          <p:cNvSpPr txBox="1"/>
          <p:nvPr/>
        </p:nvSpPr>
        <p:spPr>
          <a:xfrm>
            <a:off x="451668" y="4960055"/>
            <a:ext cx="8087987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By selecting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“Invoice Manually”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car voucher will be on a new invoice now – again in red, please then open the invoice, line item 001 to add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“Supplier </a:t>
            </a:r>
            <a:r>
              <a:rPr lang="en-ZA" sz="1600" dirty="0" err="1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Inv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No” </a:t>
            </a: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also the values as this was not done on your car voucher:</a:t>
            </a:r>
          </a:p>
        </p:txBody>
      </p:sp>
    </p:spTree>
    <p:extLst>
      <p:ext uri="{BB962C8B-B14F-4D97-AF65-F5344CB8AC3E}">
        <p14:creationId xmlns:p14="http://schemas.microsoft.com/office/powerpoint/2010/main" val="34600945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161BF5-AA46-FEFF-CE84-66CF1D861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C50BB6-D992-5B75-7590-4D1467BEA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5D20C6-F6E7-5DF5-972C-17404520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3EB9A4-7F00-CDAD-8C40-91E12712B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B7ABF9-CFBE-3CFF-6E6C-CA14C4C2E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17EE55F-4A6D-815B-8B8D-DD41BC4D2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02B840-5A81-B837-BB36-03B1B954F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0B637D-D7CF-4671-7457-305761321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758B4E93-0BFD-3BD1-830A-D3147C2AF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B16EBA96-C2A9-E364-61DA-8DB3C6C3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A3EDD05-6287-A314-8B50-2244DB888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4F68D21-0AE0-7C1C-0018-D7AF16506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38C5B3A-CF6F-FA54-5E7C-549211C9D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5CB39BD6-7E35-5B13-34CB-6DA46A65D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455FE4A0-4994-6B03-9A87-3830C852A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308BE5-F7B0-10E9-698D-2A82DA626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39" y="294971"/>
            <a:ext cx="5010061" cy="33507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9C57460-8E8D-7E16-51FB-BD93CCDBBBB7}"/>
              </a:ext>
            </a:extLst>
          </p:cNvPr>
          <p:cNvSpPr txBox="1"/>
          <p:nvPr/>
        </p:nvSpPr>
        <p:spPr>
          <a:xfrm>
            <a:off x="519180" y="3685112"/>
            <a:ext cx="786282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Keep in mind that fuel is not vatable and you will need to amend your VAT amount manually to match the supplier invoice.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CB4905-F5BF-D907-C98E-283DCE5A45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20" b="18446"/>
          <a:stretch>
            <a:fillRect/>
          </a:stretch>
        </p:blipFill>
        <p:spPr bwMode="auto">
          <a:xfrm>
            <a:off x="625058" y="4317862"/>
            <a:ext cx="4168140" cy="2811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2501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B82990-C9E5-8205-CF14-AD456E5B7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89CAAB-94E6-832A-CC1A-44E9F68E9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C9BEED-A17C-B670-3DE5-D4AA9BDB1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D4B7CC-5E70-0078-A155-F8D5C16DB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C50E66-5082-831A-EA3A-29A031CAD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7554BB8-71DD-5810-9ADC-A5E8FF4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C14780-CD1D-68C6-B032-A3B3481A9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03C6BF-9BAF-4C42-7F0D-C28E0E7F2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11EAB1-C998-99D2-C07E-40F9A6A10C5B}"/>
              </a:ext>
            </a:extLst>
          </p:cNvPr>
          <p:cNvSpPr txBox="1"/>
          <p:nvPr/>
        </p:nvSpPr>
        <p:spPr>
          <a:xfrm>
            <a:off x="838200" y="462538"/>
            <a:ext cx="8252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n-lt"/>
              </a:rPr>
              <a:t>Methods of payments used by clients </a:t>
            </a:r>
            <a:endParaRPr lang="en-ZA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FDE24-F9AF-A707-D570-201CFD9EBBFD}"/>
              </a:ext>
            </a:extLst>
          </p:cNvPr>
          <p:cNvSpPr txBox="1"/>
          <p:nvPr/>
        </p:nvSpPr>
        <p:spPr>
          <a:xfrm>
            <a:off x="838199" y="1023164"/>
            <a:ext cx="82522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Billback (Cash)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D75508B-AC4C-8CE1-189B-24EE3632A8C0}"/>
              </a:ext>
            </a:extLst>
          </p:cNvPr>
          <p:cNvSpPr/>
          <p:nvPr/>
        </p:nvSpPr>
        <p:spPr>
          <a:xfrm>
            <a:off x="1185209" y="1585873"/>
            <a:ext cx="2239592" cy="1600200"/>
          </a:xfrm>
          <a:prstGeom prst="ellipse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Client pays agency (via EFT or in cash)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3228DB7-3409-AC89-B59E-9BF67B5DE9C0}"/>
              </a:ext>
            </a:extLst>
          </p:cNvPr>
          <p:cNvSpPr/>
          <p:nvPr/>
        </p:nvSpPr>
        <p:spPr>
          <a:xfrm>
            <a:off x="7022817" y="1604458"/>
            <a:ext cx="2239592" cy="1600200"/>
          </a:xfrm>
          <a:prstGeom prst="ellipse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Agency pays the difference to the supplier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F30B42D-616C-9B17-7691-64F025D2470E}"/>
              </a:ext>
            </a:extLst>
          </p:cNvPr>
          <p:cNvSpPr/>
          <p:nvPr/>
        </p:nvSpPr>
        <p:spPr>
          <a:xfrm>
            <a:off x="4080809" y="1604458"/>
            <a:ext cx="2239592" cy="1600200"/>
          </a:xfrm>
          <a:prstGeom prst="ellipse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Agency takes commission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F97899FC-0029-E9CA-7F63-5BEF581E9053}"/>
              </a:ext>
            </a:extLst>
          </p:cNvPr>
          <p:cNvSpPr/>
          <p:nvPr/>
        </p:nvSpPr>
        <p:spPr>
          <a:xfrm>
            <a:off x="3547409" y="2265791"/>
            <a:ext cx="447966" cy="304800"/>
          </a:xfrm>
          <a:prstGeom prst="rightArrow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B7AA6436-06A9-FFEC-3E37-83B31E5FE1CE}"/>
              </a:ext>
            </a:extLst>
          </p:cNvPr>
          <p:cNvSpPr/>
          <p:nvPr/>
        </p:nvSpPr>
        <p:spPr>
          <a:xfrm>
            <a:off x="6452243" y="2244770"/>
            <a:ext cx="447966" cy="304800"/>
          </a:xfrm>
          <a:prstGeom prst="rightArrow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93A264-D5CE-F2F3-AD15-F9618E4BE72D}"/>
              </a:ext>
            </a:extLst>
          </p:cNvPr>
          <p:cNvSpPr txBox="1"/>
          <p:nvPr/>
        </p:nvSpPr>
        <p:spPr>
          <a:xfrm>
            <a:off x="910265" y="3561858"/>
            <a:ext cx="82522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Direct Settlement (Credit Cards)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EBBAD15-7F63-0FB1-AEA6-328B681A85EB}"/>
              </a:ext>
            </a:extLst>
          </p:cNvPr>
          <p:cNvSpPr/>
          <p:nvPr/>
        </p:nvSpPr>
        <p:spPr>
          <a:xfrm>
            <a:off x="1170450" y="4174334"/>
            <a:ext cx="2239592" cy="1600200"/>
          </a:xfrm>
          <a:prstGeom prst="ellipse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Client pays supplier (via credit card)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4FBA011-47DB-575C-9B13-FCAB35580D4D}"/>
              </a:ext>
            </a:extLst>
          </p:cNvPr>
          <p:cNvSpPr/>
          <p:nvPr/>
        </p:nvSpPr>
        <p:spPr>
          <a:xfrm>
            <a:off x="4111902" y="4192919"/>
            <a:ext cx="2239592" cy="1600200"/>
          </a:xfrm>
          <a:prstGeom prst="ellipse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Agency claims commission from </a:t>
            </a:r>
            <a:r>
              <a:rPr lang="en-ZA" dirty="0" err="1"/>
              <a:t>supllier</a:t>
            </a:r>
            <a:endParaRPr lang="en-ZA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2FE77050-51FE-C035-7475-1ADB26FD5DE8}"/>
              </a:ext>
            </a:extLst>
          </p:cNvPr>
          <p:cNvSpPr/>
          <p:nvPr/>
        </p:nvSpPr>
        <p:spPr>
          <a:xfrm>
            <a:off x="3532650" y="4854252"/>
            <a:ext cx="447966" cy="304800"/>
          </a:xfrm>
          <a:prstGeom prst="rightArrow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020D8723-0C44-4710-A53E-41713DCECE7C}"/>
              </a:ext>
            </a:extLst>
          </p:cNvPr>
          <p:cNvSpPr/>
          <p:nvPr/>
        </p:nvSpPr>
        <p:spPr>
          <a:xfrm>
            <a:off x="6503081" y="4840619"/>
            <a:ext cx="447966" cy="304800"/>
          </a:xfrm>
          <a:prstGeom prst="rightArrow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9E1E06E-8EBC-37BC-B86F-619F5F10DC4E}"/>
              </a:ext>
            </a:extLst>
          </p:cNvPr>
          <p:cNvSpPr/>
          <p:nvPr/>
        </p:nvSpPr>
        <p:spPr>
          <a:xfrm>
            <a:off x="7117730" y="4209761"/>
            <a:ext cx="2239592" cy="1600200"/>
          </a:xfrm>
          <a:prstGeom prst="ellipse">
            <a:avLst/>
          </a:prstGeom>
          <a:noFill/>
          <a:ln>
            <a:solidFill>
              <a:srgbClr val="EC2E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Supplier pays commission to agency</a:t>
            </a:r>
          </a:p>
        </p:txBody>
      </p:sp>
    </p:spTree>
    <p:extLst>
      <p:ext uri="{BB962C8B-B14F-4D97-AF65-F5344CB8AC3E}">
        <p14:creationId xmlns:p14="http://schemas.microsoft.com/office/powerpoint/2010/main" val="6362051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ADA43F-2F68-2CB3-A2D9-738EC69EB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7A0A07-46C5-3D7C-758F-32DA9F05F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5A0527-ECAE-01EF-C620-5769B5589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0F763E-CFCF-2053-41EB-6A7F44588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0DD8B-16E1-29DC-C0B7-47841C7AD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4CE6264-5191-79DC-7599-4769072DD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13FAD2-5024-BE32-3537-5C44E5D4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C651DE-9932-9D85-FA95-718466E4B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7D8E9F76-316A-209C-697C-949DF3D18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7546E348-AD1C-6AB7-F9D2-90B6143AD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858E42F-E902-0BA9-E9E3-EC69E164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617986-77B8-8720-5D76-54E4EBFC3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170E9CC-F5C2-1C29-BCC9-F3B6E4054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B526497D-7670-A364-0173-01FA3B9AF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2691F2F2-CC83-C298-FAFF-64EAC18DC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920F4F53-2B1C-0873-52D7-4319D3296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626" y="3048484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7D0829-DCF7-28C4-0281-2D0F9B51FE0A}"/>
              </a:ext>
            </a:extLst>
          </p:cNvPr>
          <p:cNvSpPr txBox="1"/>
          <p:nvPr/>
        </p:nvSpPr>
        <p:spPr>
          <a:xfrm>
            <a:off x="541242" y="215634"/>
            <a:ext cx="755802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this car voucher we are getting commission back and this needs to be captured on the invoice: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ECA1DC-066E-124F-A27C-9694DDBF4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37" y="838924"/>
            <a:ext cx="6705600" cy="17565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0BE8ED-00D3-3EE9-4AA7-782AE67E35AA}"/>
              </a:ext>
            </a:extLst>
          </p:cNvPr>
          <p:cNvSpPr txBox="1"/>
          <p:nvPr/>
        </p:nvSpPr>
        <p:spPr>
          <a:xfrm>
            <a:off x="530356" y="2742738"/>
            <a:ext cx="755802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5% Commission + VAT on the commission = Commission Incl.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A937DC-767E-3A31-81F9-04DBFEC3931A}"/>
              </a:ext>
            </a:extLst>
          </p:cNvPr>
          <p:cNvSpPr/>
          <p:nvPr/>
        </p:nvSpPr>
        <p:spPr>
          <a:xfrm>
            <a:off x="6062347" y="1868587"/>
            <a:ext cx="526983" cy="25576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9276B15-BDF1-3CAE-EE90-F6863566C0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3"/>
          <a:stretch>
            <a:fillRect/>
          </a:stretch>
        </p:blipFill>
        <p:spPr bwMode="auto">
          <a:xfrm>
            <a:off x="617094" y="3119464"/>
            <a:ext cx="3392363" cy="30761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CE9BC90-45E5-DFFB-293F-559F26BAAF4E}"/>
              </a:ext>
            </a:extLst>
          </p:cNvPr>
          <p:cNvSpPr/>
          <p:nvPr/>
        </p:nvSpPr>
        <p:spPr>
          <a:xfrm>
            <a:off x="3318779" y="4849419"/>
            <a:ext cx="526983" cy="25576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9FC92E-E1F7-56CC-0F54-AEE4BABD7806}"/>
              </a:ext>
            </a:extLst>
          </p:cNvPr>
          <p:cNvSpPr txBox="1"/>
          <p:nvPr/>
        </p:nvSpPr>
        <p:spPr>
          <a:xfrm>
            <a:off x="508585" y="6274876"/>
            <a:ext cx="5023944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6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Once all fields have been completed, select </a:t>
            </a:r>
            <a:r>
              <a:rPr lang="en-ZA" sz="160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“Update”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CF4C909-B32B-45F1-BC5A-CB338763FE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37" y="6646809"/>
            <a:ext cx="1074420" cy="51816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1EBF1A6-431C-31D7-1821-A34F6F060831}"/>
              </a:ext>
            </a:extLst>
          </p:cNvPr>
          <p:cNvSpPr txBox="1"/>
          <p:nvPr/>
        </p:nvSpPr>
        <p:spPr>
          <a:xfrm>
            <a:off x="7090596" y="5145942"/>
            <a:ext cx="2511229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1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 Remember to add in your service fee and save your invoice **</a:t>
            </a:r>
          </a:p>
        </p:txBody>
      </p:sp>
    </p:spTree>
    <p:extLst>
      <p:ext uri="{BB962C8B-B14F-4D97-AF65-F5344CB8AC3E}">
        <p14:creationId xmlns:p14="http://schemas.microsoft.com/office/powerpoint/2010/main" val="1468768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836007-D84C-908F-17AC-65523EFD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C4DFC8-195E-88A8-2297-F69E35C1D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2A4248-6B20-EF2C-EC6C-30D903F5C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E4CED1-9F53-8632-B295-B2E7D5A6A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D44C02-5E6A-FB7B-45D0-C03B0F2A2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80B5739-A981-CDCF-F7FB-3C7CAD23F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E35150-8D71-E287-1DF1-8FF937E9E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13C0A0-28AF-8711-54F8-F064BD5F9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53000391-92A1-33B2-47E1-1EC50A0C6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71" y="6004877"/>
            <a:ext cx="2183113" cy="1309868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A7E0A83A-4E2F-7122-982E-8832E5488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2509C43-EC17-1817-B443-B2BC62A03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18" y="1879931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02FBF40-D599-7EE9-8C78-D563FEF60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34" y="231653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361FD0F-2ABF-C317-B082-154091A58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AECCC6C-6A29-D765-6AC2-79BA0E141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2342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6EEE0E3-2AA8-072B-DADF-6FAB17DBD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1107B4EB-7AF5-0E4B-9713-667086C77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048000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A2BB0C-519F-F835-3887-C4B092C6FCCE}"/>
              </a:ext>
            </a:extLst>
          </p:cNvPr>
          <p:cNvSpPr txBox="1"/>
          <p:nvPr/>
        </p:nvSpPr>
        <p:spPr>
          <a:xfrm>
            <a:off x="1097789" y="1750321"/>
            <a:ext cx="7558020" cy="3183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US" sz="4400" dirty="0">
                <a:solidFill>
                  <a:schemeClr val="bg1"/>
                </a:solidFill>
              </a:rPr>
              <a:t>If you have any questions, feel free to ask.</a:t>
            </a:r>
            <a:endParaRPr lang="en-ZA" sz="16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r>
              <a:rPr lang="en-ZA" sz="7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203960" algn="l"/>
              </a:tabLst>
            </a:pPr>
            <a:endParaRPr lang="en-ZA" sz="16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92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D0BC8F-17B4-917D-0B7A-D3FA6D17A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B7F2AC-A3B0-76F6-F83B-89FFF485D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9151FA-A8DE-8F71-C678-CA4D2400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47FF1F-9360-86B3-14E4-67CE17ED2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146CEF-F9EA-CC3E-93CD-4BEBBB127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0032ADB-0419-23E9-4314-93859FAF0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2E556A-3808-7953-D957-7DC02AF45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04CDBC-C083-8724-043E-BD58850BA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3612E8-7C04-C3DD-A76A-85E957945780}"/>
              </a:ext>
            </a:extLst>
          </p:cNvPr>
          <p:cNvSpPr txBox="1"/>
          <p:nvPr/>
        </p:nvSpPr>
        <p:spPr>
          <a:xfrm>
            <a:off x="838200" y="462538"/>
            <a:ext cx="8252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n-lt"/>
              </a:rPr>
              <a:t>Methods of payments used to pay suppliers   </a:t>
            </a:r>
            <a:endParaRPr lang="en-ZA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02A89E2F-D68D-5E92-3A74-972725289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0CCF2D-F4AA-7D04-9976-E6B254FAA5D8}"/>
              </a:ext>
            </a:extLst>
          </p:cNvPr>
          <p:cNvSpPr txBox="1"/>
          <p:nvPr/>
        </p:nvSpPr>
        <p:spPr>
          <a:xfrm>
            <a:off x="838199" y="1023164"/>
            <a:ext cx="825224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n-lt"/>
              </a:rPr>
              <a:t>BSP (Billing and Settlement Plan)</a:t>
            </a:r>
          </a:p>
          <a:p>
            <a:r>
              <a:rPr lang="en-US" dirty="0">
                <a:solidFill>
                  <a:schemeClr val="bg1"/>
                </a:solidFill>
                <a:latin typeface="+mn-lt"/>
              </a:rPr>
              <a:t>BSP</a:t>
            </a:r>
            <a:r>
              <a:rPr lang="en-US" spc="-11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is</a:t>
            </a:r>
            <a:r>
              <a:rPr lang="en-US" spc="-114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pc="-60" dirty="0">
                <a:solidFill>
                  <a:schemeClr val="bg1"/>
                </a:solidFill>
                <a:latin typeface="+mn-lt"/>
              </a:rPr>
              <a:t>the</a:t>
            </a:r>
            <a:r>
              <a:rPr lang="en-US" spc="-75" dirty="0">
                <a:solidFill>
                  <a:schemeClr val="bg1"/>
                </a:solidFill>
                <a:latin typeface="+mn-lt"/>
              </a:rPr>
              <a:t> central</a:t>
            </a:r>
            <a:r>
              <a:rPr lang="en-US" spc="-2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pc="-70" dirty="0">
                <a:solidFill>
                  <a:schemeClr val="bg1"/>
                </a:solidFill>
                <a:latin typeface="+mn-lt"/>
              </a:rPr>
              <a:t>organisation</a:t>
            </a:r>
            <a:r>
              <a:rPr lang="en-US" spc="9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pc="-80" dirty="0">
                <a:solidFill>
                  <a:schemeClr val="bg1"/>
                </a:solidFill>
                <a:latin typeface="+mn-lt"/>
              </a:rPr>
              <a:t>that</a:t>
            </a:r>
            <a:r>
              <a:rPr lang="en-US" spc="-55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pc="-65" dirty="0">
                <a:solidFill>
                  <a:schemeClr val="bg1"/>
                </a:solidFill>
                <a:latin typeface="+mn-lt"/>
              </a:rPr>
              <a:t>facilitates</a:t>
            </a:r>
            <a:r>
              <a:rPr lang="en-US" spc="6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pc="-75" dirty="0">
                <a:solidFill>
                  <a:schemeClr val="bg1"/>
                </a:solidFill>
                <a:latin typeface="+mn-lt"/>
              </a:rPr>
              <a:t>payments</a:t>
            </a:r>
            <a:r>
              <a:rPr lang="en-US" spc="5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pc="-110" dirty="0">
                <a:solidFill>
                  <a:schemeClr val="bg1"/>
                </a:solidFill>
                <a:latin typeface="+mn-lt"/>
              </a:rPr>
              <a:t>between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pc="-25" dirty="0">
                <a:solidFill>
                  <a:schemeClr val="bg1"/>
                </a:solidFill>
                <a:latin typeface="+mn-lt"/>
              </a:rPr>
              <a:t>the agencies and airlines. </a:t>
            </a:r>
          </a:p>
          <a:p>
            <a:r>
              <a:rPr lang="en-US" dirty="0">
                <a:solidFill>
                  <a:srgbClr val="FFFFFF"/>
                </a:solidFill>
                <a:latin typeface="+mn-lt"/>
                <a:cs typeface="Calibri"/>
              </a:rPr>
              <a:t>Most</a:t>
            </a:r>
            <a:r>
              <a:rPr lang="en-US" spc="3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dirty="0">
                <a:solidFill>
                  <a:srgbClr val="FFFFFF"/>
                </a:solidFill>
                <a:latin typeface="+mn-lt"/>
                <a:cs typeface="Calibri"/>
              </a:rPr>
              <a:t>airlines</a:t>
            </a:r>
            <a:r>
              <a:rPr lang="en-US" spc="8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dirty="0">
                <a:solidFill>
                  <a:srgbClr val="FFFFFF"/>
                </a:solidFill>
                <a:latin typeface="+mn-lt"/>
                <a:cs typeface="Calibri"/>
              </a:rPr>
              <a:t>are</a:t>
            </a:r>
            <a:r>
              <a:rPr lang="en-US" spc="2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dirty="0">
                <a:solidFill>
                  <a:srgbClr val="FFFFFF"/>
                </a:solidFill>
                <a:latin typeface="+mn-lt"/>
                <a:cs typeface="Calibri"/>
              </a:rPr>
              <a:t>paid</a:t>
            </a:r>
            <a:r>
              <a:rPr lang="en-US" spc="5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dirty="0">
                <a:solidFill>
                  <a:srgbClr val="FFFFFF"/>
                </a:solidFill>
                <a:latin typeface="+mn-lt"/>
                <a:cs typeface="Calibri"/>
              </a:rPr>
              <a:t>via</a:t>
            </a:r>
            <a:r>
              <a:rPr lang="en-US" spc="-1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spc="-25" dirty="0">
                <a:solidFill>
                  <a:srgbClr val="FFFFFF"/>
                </a:solidFill>
                <a:latin typeface="+mn-lt"/>
                <a:cs typeface="Calibri"/>
              </a:rPr>
              <a:t>BSP</a:t>
            </a:r>
            <a:endParaRPr lang="en-US" spc="-25" dirty="0">
              <a:latin typeface="+mn-lt"/>
              <a:cs typeface="Calibri"/>
            </a:endParaRPr>
          </a:p>
          <a:p>
            <a:endParaRPr lang="en-US" b="1" dirty="0">
              <a:solidFill>
                <a:schemeClr val="bg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n-lt"/>
              </a:rPr>
              <a:t>COD (Cash On Delivery)</a:t>
            </a:r>
          </a:p>
          <a:p>
            <a:r>
              <a:rPr lang="en-US" dirty="0">
                <a:solidFill>
                  <a:schemeClr val="bg1"/>
                </a:solidFill>
                <a:latin typeface="+mn-lt"/>
              </a:rPr>
              <a:t>Payments made as soon as services are completed or shortly thereafter. </a:t>
            </a:r>
          </a:p>
          <a:p>
            <a:r>
              <a:rPr lang="en-US" spc="-45" dirty="0">
                <a:solidFill>
                  <a:srgbClr val="FFFFFF"/>
                </a:solidFill>
                <a:latin typeface="+mn-lt"/>
                <a:cs typeface="Calibri"/>
              </a:rPr>
              <a:t>T</a:t>
            </a:r>
            <a:r>
              <a:rPr lang="en-US" spc="-80" dirty="0">
                <a:solidFill>
                  <a:srgbClr val="FFFFFF"/>
                </a:solidFill>
                <a:latin typeface="+mn-lt"/>
                <a:cs typeface="Calibri"/>
              </a:rPr>
              <a:t>he</a:t>
            </a:r>
            <a:r>
              <a:rPr lang="en-US" spc="-55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+mn-lt"/>
                <a:cs typeface="Calibri"/>
              </a:rPr>
              <a:t>agency </a:t>
            </a:r>
            <a:r>
              <a:rPr lang="en-US" dirty="0">
                <a:solidFill>
                  <a:srgbClr val="FFFF00"/>
                </a:solidFill>
                <a:latin typeface="+mn-lt"/>
                <a:cs typeface="Calibri"/>
              </a:rPr>
              <a:t>DOES</a:t>
            </a:r>
            <a:r>
              <a:rPr lang="en-US" spc="-65" dirty="0">
                <a:solidFill>
                  <a:srgbClr val="FFFF00"/>
                </a:solidFill>
                <a:latin typeface="+mn-lt"/>
                <a:cs typeface="Calibri"/>
              </a:rPr>
              <a:t> </a:t>
            </a:r>
            <a:r>
              <a:rPr lang="en-US" spc="-25" dirty="0">
                <a:solidFill>
                  <a:srgbClr val="FFFF00"/>
                </a:solidFill>
                <a:latin typeface="+mn-lt"/>
                <a:cs typeface="Calibri"/>
              </a:rPr>
              <a:t>NOT </a:t>
            </a:r>
            <a:r>
              <a:rPr lang="en-US" spc="-35" dirty="0">
                <a:solidFill>
                  <a:srgbClr val="FFFFFF"/>
                </a:solidFill>
                <a:latin typeface="+mn-lt"/>
                <a:cs typeface="Calibri"/>
              </a:rPr>
              <a:t>have</a:t>
            </a:r>
            <a:r>
              <a:rPr lang="en-US" spc="-5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dirty="0">
                <a:solidFill>
                  <a:srgbClr val="FFFFFF"/>
                </a:solidFill>
                <a:latin typeface="+mn-lt"/>
                <a:cs typeface="Calibri"/>
              </a:rPr>
              <a:t>an</a:t>
            </a:r>
            <a:r>
              <a:rPr lang="en-US" spc="-11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spc="-55" dirty="0">
                <a:solidFill>
                  <a:srgbClr val="FFFFFF"/>
                </a:solidFill>
                <a:latin typeface="+mn-lt"/>
                <a:cs typeface="Calibri"/>
              </a:rPr>
              <a:t>account</a:t>
            </a:r>
            <a:r>
              <a:rPr lang="en-US" spc="-15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spc="-65" dirty="0">
                <a:solidFill>
                  <a:srgbClr val="FFFFFF"/>
                </a:solidFill>
                <a:latin typeface="+mn-lt"/>
                <a:cs typeface="Calibri"/>
              </a:rPr>
              <a:t>with </a:t>
            </a:r>
            <a:r>
              <a:rPr lang="en-US" spc="-45" dirty="0">
                <a:solidFill>
                  <a:srgbClr val="FFFFFF"/>
                </a:solidFill>
                <a:latin typeface="+mn-lt"/>
                <a:cs typeface="Calibri"/>
              </a:rPr>
              <a:t>the</a:t>
            </a:r>
            <a:r>
              <a:rPr lang="en-US" spc="-90" dirty="0">
                <a:solidFill>
                  <a:srgbClr val="FFFFFF"/>
                </a:solidFill>
                <a:latin typeface="+mn-lt"/>
                <a:cs typeface="Calibri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+mn-lt"/>
                <a:cs typeface="Calibri"/>
              </a:rPr>
              <a:t>supplier.</a:t>
            </a:r>
            <a:endParaRPr lang="en-US" dirty="0">
              <a:latin typeface="+mn-lt"/>
              <a:cs typeface="Calibri"/>
            </a:endParaRPr>
          </a:p>
          <a:p>
            <a:endParaRPr lang="en-US" dirty="0">
              <a:latin typeface="+mn-l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n-lt"/>
                <a:cs typeface="Calibri"/>
              </a:rPr>
              <a:t>Month-end </a:t>
            </a:r>
          </a:p>
          <a:p>
            <a:r>
              <a:rPr lang="en-US" dirty="0">
                <a:solidFill>
                  <a:schemeClr val="bg1"/>
                </a:solidFill>
                <a:latin typeface="+mn-lt"/>
                <a:cs typeface="Calibri"/>
              </a:rPr>
              <a:t>Month-End, as the name suggests, is when the agency pays for all the travel at the end of the month. This happens when the agency has an account with the supplier.</a:t>
            </a:r>
          </a:p>
          <a:p>
            <a:endParaRPr lang="en-US" dirty="0">
              <a:latin typeface="+mn-lt"/>
              <a:cs typeface="Calibri"/>
            </a:endParaRPr>
          </a:p>
          <a:p>
            <a:endParaRPr lang="en-US" sz="1800" dirty="0">
              <a:latin typeface="Calibri"/>
              <a:cs typeface="Calibri"/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20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56D25C-5FA8-76DA-EC36-293F1CD94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E12BF06-7733-4B95-19D2-71F257673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D78814-3860-D13E-04DC-47CE920AD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177B75-DADB-8438-9D32-612FDDF6D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32C2E-5A36-6E80-8483-F19ED65EE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1CC739E-C26A-EA80-9C40-ADF104C44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FECF95-AF1A-A5BE-FCFF-B507E277D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549411-260B-B0DB-435C-A2946F1F0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AFEC49-6414-731A-3133-A4B93F652E86}"/>
              </a:ext>
            </a:extLst>
          </p:cNvPr>
          <p:cNvSpPr txBox="1"/>
          <p:nvPr/>
        </p:nvSpPr>
        <p:spPr>
          <a:xfrm>
            <a:off x="838200" y="462538"/>
            <a:ext cx="8252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n-lt"/>
              </a:rPr>
              <a:t>Types of clients</a:t>
            </a:r>
            <a:endParaRPr lang="en-ZA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E4C8C28C-E906-7828-0651-3CFB857A1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29" y="5762269"/>
            <a:ext cx="2249306" cy="13495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012C57-C89A-1AC1-027D-5A1B118E3513}"/>
              </a:ext>
            </a:extLst>
          </p:cNvPr>
          <p:cNvSpPr txBox="1"/>
          <p:nvPr/>
        </p:nvSpPr>
        <p:spPr>
          <a:xfrm>
            <a:off x="838200" y="1066800"/>
            <a:ext cx="6018755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n-lt"/>
              </a:rPr>
              <a:t>Debtors/Corporate Clients</a:t>
            </a:r>
          </a:p>
          <a:p>
            <a:pPr marL="271463" indent="-271463"/>
            <a:r>
              <a:rPr lang="en-US" sz="1800" spc="-65" dirty="0">
                <a:solidFill>
                  <a:srgbClr val="FFFFFF"/>
                </a:solidFill>
                <a:latin typeface="Calibri"/>
                <a:cs typeface="Calibri"/>
              </a:rPr>
              <a:t>Debtors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lang="en-US" sz="18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corporate</a:t>
            </a:r>
            <a:r>
              <a:rPr lang="en-US"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clients,</a:t>
            </a:r>
            <a:r>
              <a:rPr lang="en-US"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9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60" dirty="0">
                <a:solidFill>
                  <a:srgbClr val="FFFFFF"/>
                </a:solidFill>
                <a:latin typeface="Calibri"/>
                <a:cs typeface="Calibri"/>
              </a:rPr>
              <a:t>accounts</a:t>
            </a:r>
            <a:r>
              <a:rPr lang="en-US"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8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lang="en-US"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9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lang="en-US" sz="1800" spc="-10" dirty="0">
                <a:solidFill>
                  <a:srgbClr val="FFFFFF"/>
                </a:solidFill>
                <a:latin typeface="Calibri"/>
                <a:cs typeface="Calibri"/>
              </a:rPr>
              <a:t>gency.</a:t>
            </a:r>
          </a:p>
          <a:p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Examples</a:t>
            </a:r>
            <a:r>
              <a:rPr lang="en-US" sz="180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include</a:t>
            </a:r>
            <a:r>
              <a:rPr lang="en-US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10" dirty="0">
                <a:solidFill>
                  <a:srgbClr val="FFFFFF"/>
                </a:solidFill>
                <a:latin typeface="Calibri"/>
                <a:cs typeface="Calibri"/>
              </a:rPr>
              <a:t>municipalities, departments (such as education)</a:t>
            </a:r>
            <a:r>
              <a:rPr lang="en-US" sz="18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lang="en-US" sz="18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lang="en-US" sz="18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10" dirty="0">
                <a:solidFill>
                  <a:srgbClr val="FFFFFF"/>
                </a:solidFill>
                <a:latin typeface="Calibri"/>
                <a:cs typeface="Calibri"/>
              </a:rPr>
              <a:t>company.</a:t>
            </a:r>
          </a:p>
          <a:p>
            <a:r>
              <a:rPr lang="en-US" sz="1800" spc="-65" dirty="0">
                <a:solidFill>
                  <a:srgbClr val="FFFF00"/>
                </a:solidFill>
                <a:latin typeface="Calibri"/>
                <a:cs typeface="Calibri"/>
              </a:rPr>
              <a:t>Note:</a:t>
            </a:r>
            <a:r>
              <a:rPr lang="en-US" sz="1800" spc="-65" dirty="0">
                <a:solidFill>
                  <a:srgbClr val="FFFFFF"/>
                </a:solidFill>
                <a:latin typeface="Calibri"/>
                <a:cs typeface="Calibri"/>
              </a:rPr>
              <a:t> Debtors</a:t>
            </a:r>
            <a:r>
              <a:rPr lang="en-US"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lang="en-US"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lang="en-US" sz="18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lang="en-US"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5" dirty="0">
                <a:solidFill>
                  <a:srgbClr val="FFFFFF"/>
                </a:solidFill>
                <a:latin typeface="Calibri"/>
                <a:cs typeface="Calibri"/>
              </a:rPr>
              <a:t>prefix</a:t>
            </a:r>
            <a:r>
              <a:rPr lang="en-US"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5" dirty="0" err="1">
                <a:solidFill>
                  <a:srgbClr val="FFFFFF"/>
                </a:solidFill>
                <a:latin typeface="Calibri"/>
                <a:cs typeface="Calibri"/>
              </a:rPr>
              <a:t>e.g</a:t>
            </a:r>
            <a:r>
              <a:rPr lang="en-US" sz="1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60" dirty="0">
                <a:solidFill>
                  <a:srgbClr val="FFFFFF"/>
                </a:solidFill>
                <a:latin typeface="Calibri"/>
                <a:cs typeface="Calibri"/>
              </a:rPr>
              <a:t>D00002</a:t>
            </a:r>
            <a:r>
              <a:rPr lang="en-US"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</a:p>
          <a:p>
            <a:endParaRPr lang="en-US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endParaRPr lang="en-US" sz="18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endParaRPr lang="en-US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endParaRPr lang="en-US" sz="18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endParaRPr lang="en-US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endParaRPr lang="en-US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spc="-10" dirty="0">
                <a:solidFill>
                  <a:srgbClr val="FFFFFF"/>
                </a:solidFill>
                <a:latin typeface="Calibri"/>
                <a:cs typeface="Calibri"/>
              </a:rPr>
              <a:t>Leisure Clients</a:t>
            </a:r>
          </a:p>
          <a:p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Leisures</a:t>
            </a:r>
            <a:r>
              <a:rPr lang="en-US" sz="18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65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95" dirty="0">
                <a:solidFill>
                  <a:srgbClr val="FFFFFF"/>
                </a:solidFill>
                <a:latin typeface="Calibri"/>
                <a:cs typeface="Calibri"/>
              </a:rPr>
              <a:t>walk-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lang="en-US"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clients,</a:t>
            </a:r>
            <a:r>
              <a:rPr lang="en-US"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9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5" dirty="0">
                <a:solidFill>
                  <a:srgbClr val="FFFFFF"/>
                </a:solidFill>
                <a:latin typeface="Calibri"/>
                <a:cs typeface="Calibri"/>
              </a:rPr>
              <a:t>person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5" dirty="0">
                <a:solidFill>
                  <a:srgbClr val="FFFFFF"/>
                </a:solidFill>
                <a:latin typeface="Calibri"/>
                <a:cs typeface="Calibri"/>
              </a:rPr>
              <a:t>off</a:t>
            </a:r>
            <a:r>
              <a:rPr lang="en-US" sz="1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lang="en-US"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90" dirty="0">
                <a:solidFill>
                  <a:srgbClr val="FFFFFF"/>
                </a:solidFill>
                <a:latin typeface="Calibri"/>
                <a:cs typeface="Calibri"/>
              </a:rPr>
              <a:t>street,</a:t>
            </a:r>
            <a:r>
              <a:rPr lang="en-US"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9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lang="en-US"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lang="en-US" sz="18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0" dirty="0">
                <a:solidFill>
                  <a:srgbClr val="FFFFFF"/>
                </a:solidFill>
                <a:latin typeface="Calibri"/>
                <a:cs typeface="Calibri"/>
              </a:rPr>
              <a:t>travelling</a:t>
            </a:r>
            <a:r>
              <a:rPr lang="en-US"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lang="en-ZA" sz="1800" spc="-10" dirty="0">
                <a:solidFill>
                  <a:srgbClr val="FFFFFF"/>
                </a:solidFill>
                <a:latin typeface="Calibri"/>
                <a:cs typeface="Calibri"/>
              </a:rPr>
              <a:t>pleasure.</a:t>
            </a:r>
            <a:endParaRPr lang="en-ZA" sz="1800" dirty="0">
              <a:latin typeface="Calibri"/>
              <a:cs typeface="Calibri"/>
            </a:endParaRPr>
          </a:p>
          <a:p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Examples</a:t>
            </a:r>
            <a:r>
              <a:rPr lang="en-US" sz="180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include </a:t>
            </a:r>
            <a:r>
              <a:rPr lang="en-US" sz="1800" i="1" dirty="0">
                <a:solidFill>
                  <a:srgbClr val="FFFFFF"/>
                </a:solidFill>
                <a:latin typeface="Calibri"/>
                <a:cs typeface="Calibri"/>
              </a:rPr>
              <a:t>people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 like</a:t>
            </a:r>
            <a:r>
              <a:rPr lang="en-US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lang="en-US" sz="18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lang="en-US" sz="18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25" dirty="0">
                <a:solidFill>
                  <a:srgbClr val="FFFFFF"/>
                </a:solidFill>
                <a:latin typeface="Calibri"/>
                <a:cs typeface="Calibri"/>
              </a:rPr>
              <a:t>you.</a:t>
            </a:r>
            <a:endParaRPr lang="en-US" sz="1800" dirty="0">
              <a:latin typeface="Calibri"/>
              <a:cs typeface="Calibri"/>
            </a:endParaRPr>
          </a:p>
          <a:p>
            <a:r>
              <a:rPr lang="en-US" sz="1800" spc="-40" dirty="0">
                <a:solidFill>
                  <a:srgbClr val="FFFF00"/>
                </a:solidFill>
                <a:latin typeface="Calibri"/>
                <a:cs typeface="Calibri"/>
              </a:rPr>
              <a:t>Note: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 Leisures</a:t>
            </a:r>
            <a:r>
              <a:rPr lang="en-US"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75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lang="en-US"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lang="en-US" sz="18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lang="en-US" sz="1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5" dirty="0">
                <a:solidFill>
                  <a:srgbClr val="FFFFFF"/>
                </a:solidFill>
                <a:latin typeface="Calibri"/>
                <a:cs typeface="Calibri"/>
              </a:rPr>
              <a:t>prefix</a:t>
            </a:r>
            <a:r>
              <a:rPr lang="en-US"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0" dirty="0" err="1">
                <a:solidFill>
                  <a:srgbClr val="FFFFFF"/>
                </a:solidFill>
                <a:latin typeface="Calibri"/>
                <a:cs typeface="Calibri"/>
              </a:rPr>
              <a:t>e.g</a:t>
            </a:r>
            <a:r>
              <a:rPr lang="en-US" sz="18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800" spc="-40" dirty="0">
                <a:solidFill>
                  <a:srgbClr val="FFFFFF"/>
                </a:solidFill>
                <a:latin typeface="Calibri"/>
                <a:cs typeface="Calibri"/>
              </a:rPr>
              <a:t>L00002</a:t>
            </a:r>
            <a:endParaRPr lang="en-US" sz="1800" dirty="0">
              <a:latin typeface="Calibri"/>
              <a:cs typeface="Calibri"/>
            </a:endParaRPr>
          </a:p>
          <a:p>
            <a:endParaRPr lang="en-US" sz="1800" dirty="0">
              <a:latin typeface="Calibri"/>
              <a:cs typeface="Calibri"/>
            </a:endParaRPr>
          </a:p>
          <a:p>
            <a:endParaRPr lang="en-US" sz="1800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endParaRPr lang="en-US" spc="-10" dirty="0">
              <a:solidFill>
                <a:srgbClr val="FFFFFF"/>
              </a:solidFill>
              <a:latin typeface="Calibri"/>
              <a:cs typeface="Calibri"/>
            </a:endParaRPr>
          </a:p>
          <a:p>
            <a:endParaRPr lang="en-US" sz="1800" dirty="0">
              <a:latin typeface="Calibri"/>
              <a:cs typeface="Calibri"/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6" name="Picture 6" descr="Department of Education">
            <a:extLst>
              <a:ext uri="{FF2B5EF4-FFF2-40B4-BE49-F238E27FC236}">
                <a16:creationId xmlns:a16="http://schemas.microsoft.com/office/drawing/2014/main" id="{158B134E-B58C-AFA2-B586-1AAC4A9CF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681" y="2877234"/>
            <a:ext cx="2417809" cy="85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Mangaung Metropolitan Municipality - Wikipedia">
            <a:extLst>
              <a:ext uri="{FF2B5EF4-FFF2-40B4-BE49-F238E27FC236}">
                <a16:creationId xmlns:a16="http://schemas.microsoft.com/office/drawing/2014/main" id="{8CB7902A-283F-46CC-A1E3-6D7F1EAB1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271" y="2791912"/>
            <a:ext cx="1328056" cy="102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98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462A0B-F896-CF27-82D4-969CE12C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4888BE3-D669-9717-98E6-DF5890EFE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1FB5D-C985-1ACC-ECCF-877B8AE85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024790-4091-A212-C58E-D70776A20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58B7F4-3C84-CB7C-CD76-6810946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D43F99F-5E32-1AA6-74C7-EEC9108A5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A0E87D-7486-477D-101E-D8B8AB97A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2C2921-297A-7E52-A09C-BC814E67F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634C4D-600A-CB9F-10D3-27486DD93985}"/>
              </a:ext>
            </a:extLst>
          </p:cNvPr>
          <p:cNvSpPr txBox="1"/>
          <p:nvPr/>
        </p:nvSpPr>
        <p:spPr>
          <a:xfrm>
            <a:off x="650869" y="423165"/>
            <a:ext cx="8252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n-lt"/>
              </a:rPr>
              <a:t>How to access QT WebApp: </a:t>
            </a:r>
            <a:endParaRPr lang="en-ZA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8C1376AC-6839-F974-547A-B992AC1239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29" y="5762269"/>
            <a:ext cx="2249306" cy="13495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8C554F-4168-16D8-4A00-9E80E4138430}"/>
              </a:ext>
            </a:extLst>
          </p:cNvPr>
          <p:cNvSpPr txBox="1"/>
          <p:nvPr/>
        </p:nvSpPr>
        <p:spPr>
          <a:xfrm>
            <a:off x="639983" y="887467"/>
            <a:ext cx="4887684" cy="2165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URL:</a:t>
            </a: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Z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https://clienthost03.quicksoftware.co.za:8443/</a:t>
            </a:r>
            <a:endParaRPr lang="en-Z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Username: </a:t>
            </a:r>
            <a:r>
              <a:rPr lang="en-ZA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BE ON STICKY NOTE @ YOUR DESK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Pwd</a:t>
            </a:r>
            <a:r>
              <a:rPr lang="en-Z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CutWeb@1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will be directed to the following web page: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9D0405-293F-D600-9ED8-CC7F06F44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64" y="3034853"/>
            <a:ext cx="7083035" cy="30628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DA0C92-FBB3-884E-D2E8-A5DEA2183A3D}"/>
              </a:ext>
            </a:extLst>
          </p:cNvPr>
          <p:cNvSpPr txBox="1"/>
          <p:nvPr/>
        </p:nvSpPr>
        <p:spPr>
          <a:xfrm>
            <a:off x="629097" y="6117528"/>
            <a:ext cx="5056414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Z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 in your username and password.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ZA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“LOG IN”</a:t>
            </a:r>
          </a:p>
        </p:txBody>
      </p:sp>
    </p:spTree>
    <p:extLst>
      <p:ext uri="{BB962C8B-B14F-4D97-AF65-F5344CB8AC3E}">
        <p14:creationId xmlns:p14="http://schemas.microsoft.com/office/powerpoint/2010/main" val="453427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3AE683-99F2-0370-42F0-9F0C3E258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9A1AE8-1A9E-2320-CD6E-B3D1AE7D8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F1AC59-C72E-80A0-D4E0-58F3C0EE5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74FA51-0086-F84C-B0F1-12F13A70A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2A2F8E-6646-9B20-FB8A-D19FFB287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A9023CE-F182-9D0C-5DBB-974156561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EA19F9-6CAF-F21F-2C2F-2C097DAD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15892A-2E3C-3394-8D80-22116D45A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173EBB13-E660-AA6C-DD70-83DB737ACD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16B6DAE7-BE7F-695E-792E-AE8F05F9F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85" y="3469315"/>
            <a:ext cx="8622288" cy="236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41F247-7EDF-580C-285C-84527FA67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85" y="861859"/>
            <a:ext cx="8535913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STEP 1</a:t>
            </a:r>
            <a:endParaRPr kumimoji="0" lang="en-ZA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NB – Set Yourself Up As A Consultant Before Using Q</a:t>
            </a:r>
            <a:r>
              <a:rPr kumimoji="0" lang="en-US" altLang="en-US" sz="2000" b="1" i="0" u="none" strike="noStrike" cap="none" normalizeH="0" baseline="0" dirty="0" bmk="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uickTrav</a:t>
            </a:r>
            <a:r>
              <a:rPr kumimoji="0" lang="en-US" altLang="en-US" sz="2000" b="0" i="0" u="none" strike="noStrike" cap="none" normalizeH="0" baseline="0" dirty="0" bmk="_Hlk198536055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™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bmk="_Hlk198536055">
              <a:ln>
                <a:noFill/>
              </a:ln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To issue documents in QuickTrav™, users need to first set themselves up as a consultant.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ocate the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“Dashboard”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and then select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“Back Office” 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6CBAD8CC-41BD-3F10-D101-84989C5A6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9135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136305-2BAE-95D2-545D-E4833ECE7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22835E-5297-1260-39F8-A79BA96D1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36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FE640D-7975-9424-9DA0-80E2560C4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5"/>
            <a:ext cx="9753600" cy="731519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995E7F-AF5C-74FE-9E06-2F80CA17D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64416" y="-1834"/>
            <a:ext cx="9400032" cy="7296730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3210AF-95F6-E9B4-5068-7DE63A7BF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4843" y="-1377"/>
            <a:ext cx="2886543" cy="731612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0ED7E4A-AB7D-D3D7-288D-0CE6F2E40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4185445" y="1496340"/>
            <a:ext cx="5298702" cy="3990712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B6C70-00DB-41AB-42F7-B4A531A66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5051" y="4778707"/>
            <a:ext cx="9743497" cy="25364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26DD5E-8172-5774-B969-22066FD6C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659325" y="2220472"/>
            <a:ext cx="7314743" cy="2873806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with a swoosh and a red and blue swoosh&#10;&#10;AI-generated content may be incorrect.">
            <a:extLst>
              <a:ext uri="{FF2B5EF4-FFF2-40B4-BE49-F238E27FC236}">
                <a16:creationId xmlns:a16="http://schemas.microsoft.com/office/drawing/2014/main" id="{6B5FE16B-0F11-7F53-4A42-99D4EC6607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000" l="10000" r="90000">
                        <a14:foregroundMark x1="64600" y1="7500" x2="65100" y2="10167"/>
                        <a14:foregroundMark x1="69500" y1="74500" x2="77900" y2="8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6120588"/>
            <a:ext cx="2183113" cy="1309868"/>
          </a:xfrm>
          <a:prstGeom prst="rect">
            <a:avLst/>
          </a:prstGeom>
        </p:spPr>
      </p:pic>
      <p:pic>
        <p:nvPicPr>
          <p:cNvPr id="1026" name="Picture 4">
            <a:extLst>
              <a:ext uri="{FF2B5EF4-FFF2-40B4-BE49-F238E27FC236}">
                <a16:creationId xmlns:a16="http://schemas.microsoft.com/office/drawing/2014/main" id="{06074FD6-0A4D-C208-1011-6855DA2C5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41" y="1127319"/>
            <a:ext cx="7969310" cy="140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6">
            <a:extLst>
              <a:ext uri="{FF2B5EF4-FFF2-40B4-BE49-F238E27FC236}">
                <a16:creationId xmlns:a16="http://schemas.microsoft.com/office/drawing/2014/main" id="{E379F8EB-5107-351B-0D70-1D7E8C0AA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41" y="3569033"/>
            <a:ext cx="5041800" cy="113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20FC6F9-EBCF-9FE6-B0B1-F86387E16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96" y="470045"/>
            <a:ext cx="262604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ZA" altLang="en-US" sz="16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elect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“Internal Consultants”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Z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700807A-C50A-C8D1-D436-1AC599898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496" y="3039271"/>
            <a:ext cx="599229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ZA" altLang="en-US" sz="16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elect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ZA" altLang="en-US" sz="1600" b="0" i="0" u="none" strike="noStrike" cap="none" normalizeH="0" baseline="0" dirty="0">
                <a:ln>
                  <a:noFill/>
                </a:ln>
                <a:solidFill>
                  <a:srgbClr val="EE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“New”</a:t>
            </a:r>
            <a:endParaRPr kumimoji="0" lang="en-Z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C553D21B-6C8F-98E2-EA07-75D2FB2B8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280" y="6683375"/>
            <a:ext cx="97536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4199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1328</TotalTime>
  <Words>1943</Words>
  <Application>Microsoft Office PowerPoint</Application>
  <PresentationFormat>Custom</PresentationFormat>
  <Paragraphs>245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Aptos</vt:lpstr>
      <vt:lpstr>Aptos Display</vt:lpstr>
      <vt:lpstr>Arial</vt:lpstr>
      <vt:lpstr>Calibri</vt:lpstr>
      <vt:lpstr>Wingdings</vt:lpstr>
      <vt:lpstr>Office Theme</vt:lpstr>
      <vt:lpstr>Central University of Technology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 pres 30032017.pptx</dc:title>
  <dc:creator>Tshwani Ramajoana</dc:creator>
  <cp:keywords>DAFvCJk-2Oc,BAEukMMdAfw,0</cp:keywords>
  <cp:lastModifiedBy>Karien Wilkens</cp:lastModifiedBy>
  <cp:revision>34</cp:revision>
  <dcterms:created xsi:type="dcterms:W3CDTF">2025-05-27T07:37:26Z</dcterms:created>
  <dcterms:modified xsi:type="dcterms:W3CDTF">2026-05-07T13:02:51Z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2025-05-15T00:00:00Z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2025-05-15T00:00:00Z</vt:filetime>
  </property>
</Properties>
</file>